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handoutMasterIdLst>
    <p:handoutMasterId r:id="rId32"/>
  </p:handoutMasterIdLst>
  <p:sldIdLst>
    <p:sldId id="296" r:id="rId5"/>
    <p:sldId id="325" r:id="rId6"/>
    <p:sldId id="297" r:id="rId7"/>
    <p:sldId id="298" r:id="rId8"/>
    <p:sldId id="300" r:id="rId9"/>
    <p:sldId id="302" r:id="rId10"/>
    <p:sldId id="301" r:id="rId11"/>
    <p:sldId id="315" r:id="rId12"/>
    <p:sldId id="317" r:id="rId13"/>
    <p:sldId id="316" r:id="rId14"/>
    <p:sldId id="303" r:id="rId15"/>
    <p:sldId id="323" r:id="rId16"/>
    <p:sldId id="330" r:id="rId17"/>
    <p:sldId id="318" r:id="rId18"/>
    <p:sldId id="319" r:id="rId19"/>
    <p:sldId id="320" r:id="rId20"/>
    <p:sldId id="326" r:id="rId21"/>
    <p:sldId id="321" r:id="rId22"/>
    <p:sldId id="322" r:id="rId23"/>
    <p:sldId id="324" r:id="rId24"/>
    <p:sldId id="327" r:id="rId25"/>
    <p:sldId id="328" r:id="rId26"/>
    <p:sldId id="331" r:id="rId27"/>
    <p:sldId id="329" r:id="rId28"/>
    <p:sldId id="286" r:id="rId29"/>
    <p:sldId id="295" r:id="rId30"/>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17313F-691D-FD3C-000E-C1E25A0331DC}" v="1" dt="2023-09-21T16:27:34.3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857" autoAdjust="0"/>
  </p:normalViewPr>
  <p:slideViewPr>
    <p:cSldViewPr>
      <p:cViewPr varScale="1">
        <p:scale>
          <a:sx n="109" d="100"/>
          <a:sy n="109" d="100"/>
        </p:scale>
        <p:origin x="1680" y="78"/>
      </p:cViewPr>
      <p:guideLst>
        <p:guide orient="horz" pos="2160"/>
        <p:guide pos="2880"/>
      </p:guideLst>
    </p:cSldViewPr>
  </p:slideViewPr>
  <p:outlineViewPr>
    <p:cViewPr>
      <p:scale>
        <a:sx n="33" d="100"/>
        <a:sy n="33" d="100"/>
      </p:scale>
      <p:origin x="0" y="165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05A7A9-C77C-4F19-8308-AF5C13ECEB2F}" type="doc">
      <dgm:prSet loTypeId="urn:microsoft.com/office/officeart/2005/8/layout/pyramid4" loCatId="relationship" qsTypeId="urn:microsoft.com/office/officeart/2005/8/quickstyle/simple1" qsCatId="simple" csTypeId="urn:microsoft.com/office/officeart/2005/8/colors/accent4_2" csCatId="accent4" phldr="1"/>
      <dgm:spPr/>
      <dgm:t>
        <a:bodyPr/>
        <a:lstStyle/>
        <a:p>
          <a:endParaRPr lang="en-GB"/>
        </a:p>
      </dgm:t>
    </dgm:pt>
    <dgm:pt modelId="{D53F14E8-B858-4D36-905D-2E1FB8718AA4}">
      <dgm:prSet phldrT="[Text]"/>
      <dgm:spPr/>
      <dgm:t>
        <a:bodyPr/>
        <a:lstStyle/>
        <a:p>
          <a:r>
            <a:rPr lang="en-GB" dirty="0"/>
            <a:t>Young Person</a:t>
          </a:r>
        </a:p>
      </dgm:t>
    </dgm:pt>
    <dgm:pt modelId="{55E148F7-87BD-4456-93A8-7F2899F83E11}" type="parTrans" cxnId="{C328B03A-312F-435A-AE45-43364030CBE4}">
      <dgm:prSet/>
      <dgm:spPr/>
      <dgm:t>
        <a:bodyPr/>
        <a:lstStyle/>
        <a:p>
          <a:endParaRPr lang="en-GB"/>
        </a:p>
      </dgm:t>
    </dgm:pt>
    <dgm:pt modelId="{7FC01D82-3DFC-42AC-A5E1-916640A3488D}" type="sibTrans" cxnId="{C328B03A-312F-435A-AE45-43364030CBE4}">
      <dgm:prSet/>
      <dgm:spPr/>
      <dgm:t>
        <a:bodyPr/>
        <a:lstStyle/>
        <a:p>
          <a:endParaRPr lang="en-GB"/>
        </a:p>
      </dgm:t>
    </dgm:pt>
    <dgm:pt modelId="{FD766E47-7BA1-458A-B1CE-239B3427C7C5}">
      <dgm:prSet phldrT="[Text]"/>
      <dgm:spPr/>
      <dgm:t>
        <a:bodyPr/>
        <a:lstStyle/>
        <a:p>
          <a:r>
            <a:rPr lang="en-GB" dirty="0"/>
            <a:t>School</a:t>
          </a:r>
        </a:p>
      </dgm:t>
    </dgm:pt>
    <dgm:pt modelId="{175F3B97-216C-4180-B25D-7ABBA1CFCE31}" type="parTrans" cxnId="{D47A8B4D-13E9-42B1-A2D5-F07233D7E123}">
      <dgm:prSet/>
      <dgm:spPr/>
      <dgm:t>
        <a:bodyPr/>
        <a:lstStyle/>
        <a:p>
          <a:endParaRPr lang="en-GB"/>
        </a:p>
      </dgm:t>
    </dgm:pt>
    <dgm:pt modelId="{C662CA68-8057-43B9-863E-A211EA3A88BA}" type="sibTrans" cxnId="{D47A8B4D-13E9-42B1-A2D5-F07233D7E123}">
      <dgm:prSet/>
      <dgm:spPr/>
      <dgm:t>
        <a:bodyPr/>
        <a:lstStyle/>
        <a:p>
          <a:endParaRPr lang="en-GB"/>
        </a:p>
      </dgm:t>
    </dgm:pt>
    <dgm:pt modelId="{5D246FA2-3821-469F-9A7E-FBFC26F4D923}">
      <dgm:prSet phldrT="[Text]"/>
      <dgm:spPr/>
      <dgm:t>
        <a:bodyPr/>
        <a:lstStyle/>
        <a:p>
          <a:r>
            <a:rPr lang="en-GB" dirty="0"/>
            <a:t>Home</a:t>
          </a:r>
        </a:p>
      </dgm:t>
    </dgm:pt>
    <dgm:pt modelId="{B18C8B9F-E786-4F0A-BEB1-6DA2FD519636}" type="parTrans" cxnId="{BBDF712D-1515-4A13-941A-0F0A81851B70}">
      <dgm:prSet/>
      <dgm:spPr/>
      <dgm:t>
        <a:bodyPr/>
        <a:lstStyle/>
        <a:p>
          <a:endParaRPr lang="en-GB"/>
        </a:p>
      </dgm:t>
    </dgm:pt>
    <dgm:pt modelId="{59ABC428-1494-47B8-999A-E16727337B07}" type="sibTrans" cxnId="{BBDF712D-1515-4A13-941A-0F0A81851B70}">
      <dgm:prSet/>
      <dgm:spPr/>
      <dgm:t>
        <a:bodyPr/>
        <a:lstStyle/>
        <a:p>
          <a:endParaRPr lang="en-GB"/>
        </a:p>
      </dgm:t>
    </dgm:pt>
    <dgm:pt modelId="{FA3D3380-BE16-4DED-ABE9-277F3CEC0D3B}">
      <dgm:prSet phldrT="[Text]"/>
      <dgm:spPr/>
      <dgm:t>
        <a:bodyPr/>
        <a:lstStyle/>
        <a:p>
          <a:r>
            <a:rPr lang="en-GB" dirty="0"/>
            <a:t>Success</a:t>
          </a:r>
        </a:p>
      </dgm:t>
    </dgm:pt>
    <dgm:pt modelId="{806317A6-0945-42F2-9189-0DB739383B36}" type="sibTrans" cxnId="{72782B33-550F-4F00-BF14-F613C9B92D0B}">
      <dgm:prSet/>
      <dgm:spPr/>
      <dgm:t>
        <a:bodyPr/>
        <a:lstStyle/>
        <a:p>
          <a:endParaRPr lang="en-GB"/>
        </a:p>
      </dgm:t>
    </dgm:pt>
    <dgm:pt modelId="{018470F1-3EC9-4A0D-9CCA-C93477D28197}" type="parTrans" cxnId="{72782B33-550F-4F00-BF14-F613C9B92D0B}">
      <dgm:prSet/>
      <dgm:spPr/>
      <dgm:t>
        <a:bodyPr/>
        <a:lstStyle/>
        <a:p>
          <a:endParaRPr lang="en-GB"/>
        </a:p>
      </dgm:t>
    </dgm:pt>
    <dgm:pt modelId="{04A9199C-3012-457D-9DA6-48E6A141DB9F}" type="pres">
      <dgm:prSet presAssocID="{8905A7A9-C77C-4F19-8308-AF5C13ECEB2F}" presName="compositeShape" presStyleCnt="0">
        <dgm:presLayoutVars>
          <dgm:chMax val="9"/>
          <dgm:dir/>
          <dgm:resizeHandles val="exact"/>
        </dgm:presLayoutVars>
      </dgm:prSet>
      <dgm:spPr/>
      <dgm:t>
        <a:bodyPr/>
        <a:lstStyle/>
        <a:p>
          <a:endParaRPr lang="en-US"/>
        </a:p>
      </dgm:t>
    </dgm:pt>
    <dgm:pt modelId="{704DFF72-0F25-479D-89BB-D91BC2DE5363}" type="pres">
      <dgm:prSet presAssocID="{8905A7A9-C77C-4F19-8308-AF5C13ECEB2F}" presName="triangle1" presStyleLbl="node1" presStyleIdx="0" presStyleCnt="4">
        <dgm:presLayoutVars>
          <dgm:bulletEnabled val="1"/>
        </dgm:presLayoutVars>
      </dgm:prSet>
      <dgm:spPr/>
      <dgm:t>
        <a:bodyPr/>
        <a:lstStyle/>
        <a:p>
          <a:endParaRPr lang="en-US"/>
        </a:p>
      </dgm:t>
    </dgm:pt>
    <dgm:pt modelId="{18376455-F089-47E6-873F-DFEA5AA9163F}" type="pres">
      <dgm:prSet presAssocID="{8905A7A9-C77C-4F19-8308-AF5C13ECEB2F}" presName="triangle2" presStyleLbl="node1" presStyleIdx="1" presStyleCnt="4">
        <dgm:presLayoutVars>
          <dgm:bulletEnabled val="1"/>
        </dgm:presLayoutVars>
      </dgm:prSet>
      <dgm:spPr/>
      <dgm:t>
        <a:bodyPr/>
        <a:lstStyle/>
        <a:p>
          <a:endParaRPr lang="en-US"/>
        </a:p>
      </dgm:t>
    </dgm:pt>
    <dgm:pt modelId="{84C2CE71-DF9E-499F-89B1-7DC1D55F40D8}" type="pres">
      <dgm:prSet presAssocID="{8905A7A9-C77C-4F19-8308-AF5C13ECEB2F}" presName="triangle3" presStyleLbl="node1" presStyleIdx="2" presStyleCnt="4">
        <dgm:presLayoutVars>
          <dgm:bulletEnabled val="1"/>
        </dgm:presLayoutVars>
      </dgm:prSet>
      <dgm:spPr/>
      <dgm:t>
        <a:bodyPr/>
        <a:lstStyle/>
        <a:p>
          <a:endParaRPr lang="en-US"/>
        </a:p>
      </dgm:t>
    </dgm:pt>
    <dgm:pt modelId="{E5C3BDB1-0B8D-4ACF-BDE6-2020990B9B90}" type="pres">
      <dgm:prSet presAssocID="{8905A7A9-C77C-4F19-8308-AF5C13ECEB2F}" presName="triangle4" presStyleLbl="node1" presStyleIdx="3" presStyleCnt="4">
        <dgm:presLayoutVars>
          <dgm:bulletEnabled val="1"/>
        </dgm:presLayoutVars>
      </dgm:prSet>
      <dgm:spPr/>
      <dgm:t>
        <a:bodyPr/>
        <a:lstStyle/>
        <a:p>
          <a:endParaRPr lang="en-US"/>
        </a:p>
      </dgm:t>
    </dgm:pt>
  </dgm:ptLst>
  <dgm:cxnLst>
    <dgm:cxn modelId="{D47A8B4D-13E9-42B1-A2D5-F07233D7E123}" srcId="{8905A7A9-C77C-4F19-8308-AF5C13ECEB2F}" destId="{FD766E47-7BA1-458A-B1CE-239B3427C7C5}" srcOrd="1" destOrd="0" parTransId="{175F3B97-216C-4180-B25D-7ABBA1CFCE31}" sibTransId="{C662CA68-8057-43B9-863E-A211EA3A88BA}"/>
    <dgm:cxn modelId="{5CD8F5FD-3123-4D1D-A1B4-C86F6F49DA56}" type="presOf" srcId="{D53F14E8-B858-4D36-905D-2E1FB8718AA4}" destId="{704DFF72-0F25-479D-89BB-D91BC2DE5363}" srcOrd="0" destOrd="0" presId="urn:microsoft.com/office/officeart/2005/8/layout/pyramid4"/>
    <dgm:cxn modelId="{40632041-55C1-40FE-B948-6AE8B520D763}" type="presOf" srcId="{5D246FA2-3821-469F-9A7E-FBFC26F4D923}" destId="{E5C3BDB1-0B8D-4ACF-BDE6-2020990B9B90}" srcOrd="0" destOrd="0" presId="urn:microsoft.com/office/officeart/2005/8/layout/pyramid4"/>
    <dgm:cxn modelId="{BBDF712D-1515-4A13-941A-0F0A81851B70}" srcId="{8905A7A9-C77C-4F19-8308-AF5C13ECEB2F}" destId="{5D246FA2-3821-469F-9A7E-FBFC26F4D923}" srcOrd="3" destOrd="0" parTransId="{B18C8B9F-E786-4F0A-BEB1-6DA2FD519636}" sibTransId="{59ABC428-1494-47B8-999A-E16727337B07}"/>
    <dgm:cxn modelId="{72782B33-550F-4F00-BF14-F613C9B92D0B}" srcId="{8905A7A9-C77C-4F19-8308-AF5C13ECEB2F}" destId="{FA3D3380-BE16-4DED-ABE9-277F3CEC0D3B}" srcOrd="2" destOrd="0" parTransId="{018470F1-3EC9-4A0D-9CCA-C93477D28197}" sibTransId="{806317A6-0945-42F2-9189-0DB739383B36}"/>
    <dgm:cxn modelId="{C328B03A-312F-435A-AE45-43364030CBE4}" srcId="{8905A7A9-C77C-4F19-8308-AF5C13ECEB2F}" destId="{D53F14E8-B858-4D36-905D-2E1FB8718AA4}" srcOrd="0" destOrd="0" parTransId="{55E148F7-87BD-4456-93A8-7F2899F83E11}" sibTransId="{7FC01D82-3DFC-42AC-A5E1-916640A3488D}"/>
    <dgm:cxn modelId="{F09A718F-A375-4E8B-AD27-AE18C6245F00}" type="presOf" srcId="{FA3D3380-BE16-4DED-ABE9-277F3CEC0D3B}" destId="{84C2CE71-DF9E-499F-89B1-7DC1D55F40D8}" srcOrd="0" destOrd="0" presId="urn:microsoft.com/office/officeart/2005/8/layout/pyramid4"/>
    <dgm:cxn modelId="{613B41D3-1DE3-4803-BE35-4217FF954DED}" type="presOf" srcId="{FD766E47-7BA1-458A-B1CE-239B3427C7C5}" destId="{18376455-F089-47E6-873F-DFEA5AA9163F}" srcOrd="0" destOrd="0" presId="urn:microsoft.com/office/officeart/2005/8/layout/pyramid4"/>
    <dgm:cxn modelId="{2BF3C636-F55C-406D-83E1-B786D7E4DCF3}" type="presOf" srcId="{8905A7A9-C77C-4F19-8308-AF5C13ECEB2F}" destId="{04A9199C-3012-457D-9DA6-48E6A141DB9F}" srcOrd="0" destOrd="0" presId="urn:microsoft.com/office/officeart/2005/8/layout/pyramid4"/>
    <dgm:cxn modelId="{13AF2066-700D-42A5-A787-1CB264C4D10B}" type="presParOf" srcId="{04A9199C-3012-457D-9DA6-48E6A141DB9F}" destId="{704DFF72-0F25-479D-89BB-D91BC2DE5363}" srcOrd="0" destOrd="0" presId="urn:microsoft.com/office/officeart/2005/8/layout/pyramid4"/>
    <dgm:cxn modelId="{212D99C8-A067-4C6E-B727-F2272893D147}" type="presParOf" srcId="{04A9199C-3012-457D-9DA6-48E6A141DB9F}" destId="{18376455-F089-47E6-873F-DFEA5AA9163F}" srcOrd="1" destOrd="0" presId="urn:microsoft.com/office/officeart/2005/8/layout/pyramid4"/>
    <dgm:cxn modelId="{7CB45887-021B-4FB9-9664-A6D233B96C81}" type="presParOf" srcId="{04A9199C-3012-457D-9DA6-48E6A141DB9F}" destId="{84C2CE71-DF9E-499F-89B1-7DC1D55F40D8}" srcOrd="2" destOrd="0" presId="urn:microsoft.com/office/officeart/2005/8/layout/pyramid4"/>
    <dgm:cxn modelId="{B1C188A0-3437-46C8-BA14-9CB02D23E64D}" type="presParOf" srcId="{04A9199C-3012-457D-9DA6-48E6A141DB9F}" destId="{E5C3BDB1-0B8D-4ACF-BDE6-2020990B9B90}"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DFF72-0F25-479D-89BB-D91BC2DE5363}">
      <dsp:nvSpPr>
        <dsp:cNvPr id="0" name=""/>
        <dsp:cNvSpPr/>
      </dsp:nvSpPr>
      <dsp:spPr>
        <a:xfrm>
          <a:off x="1489868" y="309636"/>
          <a:ext cx="2979737" cy="2979737"/>
        </a:xfrm>
        <a:prstGeom prst="triangl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Young Person</a:t>
          </a:r>
        </a:p>
      </dsp:txBody>
      <dsp:txXfrm>
        <a:off x="2234802" y="1799505"/>
        <a:ext cx="1489869" cy="1489868"/>
      </dsp:txXfrm>
    </dsp:sp>
    <dsp:sp modelId="{18376455-F089-47E6-873F-DFEA5AA9163F}">
      <dsp:nvSpPr>
        <dsp:cNvPr id="0" name=""/>
        <dsp:cNvSpPr/>
      </dsp:nvSpPr>
      <dsp:spPr>
        <a:xfrm>
          <a:off x="0" y="3289374"/>
          <a:ext cx="2979737" cy="2979737"/>
        </a:xfrm>
        <a:prstGeom prst="triangl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School</a:t>
          </a:r>
        </a:p>
      </dsp:txBody>
      <dsp:txXfrm>
        <a:off x="744934" y="4779243"/>
        <a:ext cx="1489869" cy="1489868"/>
      </dsp:txXfrm>
    </dsp:sp>
    <dsp:sp modelId="{84C2CE71-DF9E-499F-89B1-7DC1D55F40D8}">
      <dsp:nvSpPr>
        <dsp:cNvPr id="0" name=""/>
        <dsp:cNvSpPr/>
      </dsp:nvSpPr>
      <dsp:spPr>
        <a:xfrm rot="10800000">
          <a:off x="1489868" y="3289374"/>
          <a:ext cx="2979737" cy="2979737"/>
        </a:xfrm>
        <a:prstGeom prst="triangl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Success</a:t>
          </a:r>
        </a:p>
      </dsp:txBody>
      <dsp:txXfrm rot="10800000">
        <a:off x="2234802" y="3289374"/>
        <a:ext cx="1489869" cy="1489868"/>
      </dsp:txXfrm>
    </dsp:sp>
    <dsp:sp modelId="{E5C3BDB1-0B8D-4ACF-BDE6-2020990B9B90}">
      <dsp:nvSpPr>
        <dsp:cNvPr id="0" name=""/>
        <dsp:cNvSpPr/>
      </dsp:nvSpPr>
      <dsp:spPr>
        <a:xfrm>
          <a:off x="2979737" y="3289374"/>
          <a:ext cx="2979737" cy="2979737"/>
        </a:xfrm>
        <a:prstGeom prst="triangl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Home</a:t>
          </a:r>
        </a:p>
      </dsp:txBody>
      <dsp:txXfrm>
        <a:off x="3724671" y="4779243"/>
        <a:ext cx="1489869" cy="1489868"/>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556DB9-5537-4B52-9348-43ECC6D83FC5}"/>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7D7E1E6D-5378-4CEF-B70C-16447B4F22A4}"/>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B454C15-6C17-4EF8-8F74-602AF3F1FA28}" type="datetimeFigureOut">
              <a:rPr lang="en-US"/>
              <a:pPr>
                <a:defRPr/>
              </a:pPr>
              <a:t>9/27/2023</a:t>
            </a:fld>
            <a:endParaRPr lang="en-GB"/>
          </a:p>
        </p:txBody>
      </p:sp>
      <p:sp>
        <p:nvSpPr>
          <p:cNvPr id="4" name="Footer Placeholder 3">
            <a:extLst>
              <a:ext uri="{FF2B5EF4-FFF2-40B4-BE49-F238E27FC236}">
                <a16:creationId xmlns:a16="http://schemas.microsoft.com/office/drawing/2014/main" id="{E648260A-D60F-497C-9C4A-FACF0AD2C5DC}"/>
              </a:ext>
            </a:extLst>
          </p:cNvPr>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5" name="Slide Number Placeholder 4">
            <a:extLst>
              <a:ext uri="{FF2B5EF4-FFF2-40B4-BE49-F238E27FC236}">
                <a16:creationId xmlns:a16="http://schemas.microsoft.com/office/drawing/2014/main" id="{F948786F-77A4-4BE5-9857-5A34BC9C33A2}"/>
              </a:ext>
            </a:extLst>
          </p:cNvPr>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D14E0A09-77ED-444F-87E4-EAC2B32B5C8C}" type="slidenum">
              <a:rPr lang="en-GB" altLang="en-US"/>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27A737-6893-4B5C-A32E-756DBD681D0F}"/>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3CAF222C-3261-4F56-A5BB-F6D5888444B3}"/>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5C9FB09F-D2F9-4EDB-89A1-7D1594F67D41}" type="datetimeFigureOut">
              <a:rPr lang="en-US"/>
              <a:pPr>
                <a:defRPr/>
              </a:pPr>
              <a:t>9/27/2023</a:t>
            </a:fld>
            <a:endParaRPr lang="en-GB"/>
          </a:p>
        </p:txBody>
      </p:sp>
      <p:sp>
        <p:nvSpPr>
          <p:cNvPr id="4" name="Slide Image Placeholder 3">
            <a:extLst>
              <a:ext uri="{FF2B5EF4-FFF2-40B4-BE49-F238E27FC236}">
                <a16:creationId xmlns:a16="http://schemas.microsoft.com/office/drawing/2014/main" id="{F8E24872-5717-44C2-B04B-4C2D3621E45D}"/>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324EDDD6-0851-4D17-89E4-731E967E3D7E}"/>
              </a:ext>
            </a:extLst>
          </p:cNvPr>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90DF898C-7E37-4289-882B-846E589C35D5}"/>
              </a:ext>
            </a:extLst>
          </p:cNvPr>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862222BA-B82F-47A5-9A0C-60F01B9D4BE7}"/>
              </a:ext>
            </a:extLst>
          </p:cNvPr>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091D1FCC-3A19-4A22-ACFD-B85ADA1A49C6}"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29668893-0B65-4FCA-9919-527BB1658F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E4981D38-3FB0-4B59-9D01-BABDCF0BFD33}"/>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GB" altLang="en-US" dirty="0"/>
              <a:t>Brief as more covered with PTC team later:</a:t>
            </a:r>
          </a:p>
          <a:p>
            <a:pPr>
              <a:defRPr/>
            </a:pPr>
            <a:endParaRPr lang="en-GB" altLang="en-US" dirty="0"/>
          </a:p>
          <a:p>
            <a:pPr marL="171450" indent="-171450">
              <a:buFont typeface="Arial" panose="020B0604020202020204" pitchFamily="34" charset="0"/>
              <a:buChar char="•"/>
              <a:defRPr/>
            </a:pPr>
            <a:r>
              <a:rPr lang="en-GB" altLang="en-US" dirty="0"/>
              <a:t>Pace; whichever year SP requires commitment and hard work from now</a:t>
            </a:r>
          </a:p>
          <a:p>
            <a:pPr marL="171450" indent="-171450">
              <a:buFont typeface="Arial" panose="020B0604020202020204" pitchFamily="34" charset="0"/>
              <a:buChar char="•"/>
              <a:defRPr/>
            </a:pPr>
            <a:r>
              <a:rPr lang="en-GB" altLang="en-US" dirty="0"/>
              <a:t>Challenges; there will be challenges in the way; it will get tough but that is when we learn</a:t>
            </a:r>
          </a:p>
          <a:p>
            <a:pPr marL="171450" indent="-171450">
              <a:buFont typeface="Arial" panose="020B0604020202020204" pitchFamily="34" charset="0"/>
              <a:buChar char="•"/>
              <a:defRPr/>
            </a:pPr>
            <a:r>
              <a:rPr lang="en-GB" altLang="en-US" dirty="0"/>
              <a:t>Resilience; dropping subjects is not an option</a:t>
            </a:r>
          </a:p>
          <a:p>
            <a:pPr marL="171450" indent="-171450">
              <a:buFont typeface="Arial" panose="020B0604020202020204" pitchFamily="34" charset="0"/>
              <a:buChar char="•"/>
              <a:defRPr/>
            </a:pPr>
            <a:r>
              <a:rPr lang="en-GB" altLang="en-US" dirty="0"/>
              <a:t>Plan for Success - </a:t>
            </a:r>
            <a:r>
              <a:rPr lang="en-GB" altLang="en-US" dirty="0" err="1"/>
              <a:t>recoursing</a:t>
            </a:r>
            <a:endParaRPr lang="en-GB" altLang="en-US" dirty="0"/>
          </a:p>
          <a:p>
            <a:pPr marL="171450" indent="-171450">
              <a:buFont typeface="Arial" panose="020B0604020202020204" pitchFamily="34" charset="0"/>
              <a:buChar char="•"/>
              <a:defRPr/>
            </a:pPr>
            <a:r>
              <a:rPr lang="en-GB" altLang="en-US" dirty="0"/>
              <a:t>Expectations and Aspirations</a:t>
            </a:r>
          </a:p>
          <a:p>
            <a:pPr marL="171450" indent="-171450">
              <a:buFont typeface="Arial" panose="020B0604020202020204" pitchFamily="34" charset="0"/>
              <a:buChar char="•"/>
              <a:defRPr/>
            </a:pPr>
            <a:r>
              <a:rPr lang="en-GB" altLang="en-US" dirty="0"/>
              <a:t>Personal Achievement; S6 Enhanced Curriculum compulsory for all S6 pupils for 2 periods with substantial choice.</a:t>
            </a:r>
          </a:p>
          <a:p>
            <a:pPr marL="171450" indent="-171450">
              <a:buFont typeface="Arial" panose="020B0604020202020204" pitchFamily="34" charset="0"/>
              <a:buChar char="•"/>
              <a:defRPr/>
            </a:pPr>
            <a:r>
              <a:rPr lang="en-GB" altLang="en-US" dirty="0"/>
              <a:t>Part time jobs</a:t>
            </a:r>
          </a:p>
          <a:p>
            <a:pPr marL="171450" indent="-171450">
              <a:buFont typeface="Arial" panose="020B0604020202020204" pitchFamily="34" charset="0"/>
              <a:buChar char="•"/>
              <a:defRPr/>
            </a:pPr>
            <a:endParaRPr lang="en-GB" altLang="en-US" dirty="0"/>
          </a:p>
          <a:p>
            <a:pPr>
              <a:defRPr/>
            </a:pPr>
            <a:endParaRPr lang="en-GB" altLang="en-US" dirty="0"/>
          </a:p>
          <a:p>
            <a:pPr>
              <a:defRPr/>
            </a:pPr>
            <a:endParaRPr lang="en-GB" altLang="en-US" dirty="0"/>
          </a:p>
          <a:p>
            <a:pPr>
              <a:defRPr/>
            </a:pPr>
            <a:endParaRPr lang="en-GB" altLang="en-US" dirty="0"/>
          </a:p>
        </p:txBody>
      </p:sp>
      <p:sp>
        <p:nvSpPr>
          <p:cNvPr id="10244" name="Slide Number Placeholder 3">
            <a:extLst>
              <a:ext uri="{FF2B5EF4-FFF2-40B4-BE49-F238E27FC236}">
                <a16:creationId xmlns:a16="http://schemas.microsoft.com/office/drawing/2014/main" id="{9D454FEB-C0D9-4D91-81FE-3444888247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60FF63-7DBD-443A-A872-BE4A5E161889}" type="slidenum">
              <a:rPr lang="en-GB" altLang="en-US"/>
              <a:pPr>
                <a:spcBef>
                  <a:spcPct val="0"/>
                </a:spcBef>
              </a:pPr>
              <a:t>4</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4F05872C-0927-463C-BBEC-378991ACD4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FD5160D2-576A-4C19-8041-86838561E3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Model for success is everyone working together.  We hope Show My Homework will strengthen this – your ability to be very clear on homework tasks set as well as deadlines.</a:t>
            </a:r>
          </a:p>
        </p:txBody>
      </p:sp>
      <p:sp>
        <p:nvSpPr>
          <p:cNvPr id="30724" name="Slide Number Placeholder 3">
            <a:extLst>
              <a:ext uri="{FF2B5EF4-FFF2-40B4-BE49-F238E27FC236}">
                <a16:creationId xmlns:a16="http://schemas.microsoft.com/office/drawing/2014/main" id="{02C4D293-7DE1-48BC-9D31-D0CEA1CBA0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15902D-9B4D-48CC-B096-F5AA47931DE3}" type="slidenum">
              <a:rPr lang="en-GB" altLang="en-US"/>
              <a:pPr>
                <a:spcBef>
                  <a:spcPct val="0"/>
                </a:spcBef>
              </a:pPr>
              <a:t>25</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B1A35CDA-DEC1-4F94-A48A-E98A842FA6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A2A5F6D8-327E-4BE6-9D40-09984B3CF5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32772" name="Slide Number Placeholder 3">
            <a:extLst>
              <a:ext uri="{FF2B5EF4-FFF2-40B4-BE49-F238E27FC236}">
                <a16:creationId xmlns:a16="http://schemas.microsoft.com/office/drawing/2014/main" id="{1E0B0EEA-A131-4A0D-9A05-2FF3A67018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FC9B742-82DC-46A2-9DBD-595F9CA4B7C2}" type="slidenum">
              <a:rPr lang="en-GB" altLang="en-US"/>
              <a:pPr>
                <a:spcBef>
                  <a:spcPct val="0"/>
                </a:spcBef>
              </a:pPr>
              <a:t>26</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30425"/>
            <a:ext cx="7815290" cy="1470025"/>
          </a:xfrm>
        </p:spPr>
        <p:txBody>
          <a:bodyPr/>
          <a:lstStyle/>
          <a:p>
            <a:r>
              <a:rPr lang="en-US"/>
              <a:t>Click to edit Master title style</a:t>
            </a:r>
            <a:endParaRPr lang="en-GB"/>
          </a:p>
        </p:txBody>
      </p:sp>
      <p:sp>
        <p:nvSpPr>
          <p:cNvPr id="3" name="Subtitle 2"/>
          <p:cNvSpPr>
            <a:spLocks noGrp="1"/>
          </p:cNvSpPr>
          <p:nvPr>
            <p:ph type="subTitle" idx="1"/>
          </p:nvPr>
        </p:nvSpPr>
        <p:spPr>
          <a:xfrm>
            <a:off x="1571604" y="3886200"/>
            <a:ext cx="6200796"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827522D-9703-4CBF-B215-038B332F2D3C}"/>
              </a:ext>
            </a:extLst>
          </p:cNvPr>
          <p:cNvSpPr>
            <a:spLocks noGrp="1"/>
          </p:cNvSpPr>
          <p:nvPr>
            <p:ph type="dt" sz="half" idx="10"/>
          </p:nvPr>
        </p:nvSpPr>
        <p:spPr/>
        <p:txBody>
          <a:bodyPr/>
          <a:lstStyle>
            <a:lvl1pPr>
              <a:defRPr/>
            </a:lvl1pPr>
          </a:lstStyle>
          <a:p>
            <a:pPr>
              <a:defRPr/>
            </a:pPr>
            <a:fld id="{3CBFD230-5D5E-4B95-883A-B8B79F5191A1}" type="datetimeFigureOut">
              <a:rPr lang="en-US"/>
              <a:pPr>
                <a:defRPr/>
              </a:pPr>
              <a:t>9/27/2023</a:t>
            </a:fld>
            <a:endParaRPr lang="en-GB"/>
          </a:p>
        </p:txBody>
      </p:sp>
      <p:sp>
        <p:nvSpPr>
          <p:cNvPr id="5" name="Footer Placeholder 4">
            <a:extLst>
              <a:ext uri="{FF2B5EF4-FFF2-40B4-BE49-F238E27FC236}">
                <a16:creationId xmlns:a16="http://schemas.microsoft.com/office/drawing/2014/main" id="{6C7DECD4-1C0B-4454-A9B5-25113244655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81AFB10-AC3E-4D6B-9F31-F8FA16C8BEE3}"/>
              </a:ext>
            </a:extLst>
          </p:cNvPr>
          <p:cNvSpPr>
            <a:spLocks noGrp="1"/>
          </p:cNvSpPr>
          <p:nvPr>
            <p:ph type="sldNum" sz="quarter" idx="12"/>
          </p:nvPr>
        </p:nvSpPr>
        <p:spPr/>
        <p:txBody>
          <a:bodyPr/>
          <a:lstStyle>
            <a:lvl1pPr>
              <a:defRPr/>
            </a:lvl1pPr>
          </a:lstStyle>
          <a:p>
            <a:fld id="{FDABE79D-0321-4C37-B764-240E731DA8B0}" type="slidenum">
              <a:rPr lang="en-GB" altLang="en-US"/>
              <a:pPr/>
              <a:t>‹#›</a:t>
            </a:fld>
            <a:endParaRPr lang="en-GB" altLang="en-US"/>
          </a:p>
        </p:txBody>
      </p:sp>
    </p:spTree>
    <p:extLst>
      <p:ext uri="{BB962C8B-B14F-4D97-AF65-F5344CB8AC3E}">
        <p14:creationId xmlns:p14="http://schemas.microsoft.com/office/powerpoint/2010/main" val="3919652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6F8E57-6760-4BDD-90EA-9FD94252A35A}"/>
              </a:ext>
            </a:extLst>
          </p:cNvPr>
          <p:cNvSpPr>
            <a:spLocks noGrp="1"/>
          </p:cNvSpPr>
          <p:nvPr>
            <p:ph type="dt" sz="half" idx="10"/>
          </p:nvPr>
        </p:nvSpPr>
        <p:spPr/>
        <p:txBody>
          <a:bodyPr/>
          <a:lstStyle>
            <a:lvl1pPr>
              <a:defRPr/>
            </a:lvl1pPr>
          </a:lstStyle>
          <a:p>
            <a:pPr>
              <a:defRPr/>
            </a:pPr>
            <a:fld id="{513D70CD-116D-49D4-9B17-7B1EFD6D36A7}" type="datetimeFigureOut">
              <a:rPr lang="en-US"/>
              <a:pPr>
                <a:defRPr/>
              </a:pPr>
              <a:t>9/27/2023</a:t>
            </a:fld>
            <a:endParaRPr lang="en-GB"/>
          </a:p>
        </p:txBody>
      </p:sp>
      <p:sp>
        <p:nvSpPr>
          <p:cNvPr id="5" name="Footer Placeholder 4">
            <a:extLst>
              <a:ext uri="{FF2B5EF4-FFF2-40B4-BE49-F238E27FC236}">
                <a16:creationId xmlns:a16="http://schemas.microsoft.com/office/drawing/2014/main" id="{7512C106-1118-48F1-AFD5-E727686B2B8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2A3822B-CF86-4A0E-8443-5B2A32D5A8C9}"/>
              </a:ext>
            </a:extLst>
          </p:cNvPr>
          <p:cNvSpPr>
            <a:spLocks noGrp="1"/>
          </p:cNvSpPr>
          <p:nvPr>
            <p:ph type="sldNum" sz="quarter" idx="12"/>
          </p:nvPr>
        </p:nvSpPr>
        <p:spPr/>
        <p:txBody>
          <a:bodyPr/>
          <a:lstStyle>
            <a:lvl1pPr>
              <a:defRPr/>
            </a:lvl1pPr>
          </a:lstStyle>
          <a:p>
            <a:fld id="{19D733FD-B617-4738-9585-135135729F77}" type="slidenum">
              <a:rPr lang="en-GB" altLang="en-US"/>
              <a:pPr/>
              <a:t>‹#›</a:t>
            </a:fld>
            <a:endParaRPr lang="en-GB" altLang="en-US"/>
          </a:p>
        </p:txBody>
      </p:sp>
    </p:spTree>
    <p:extLst>
      <p:ext uri="{BB962C8B-B14F-4D97-AF65-F5344CB8AC3E}">
        <p14:creationId xmlns:p14="http://schemas.microsoft.com/office/powerpoint/2010/main" val="1375601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E74E8B-1BDA-4990-AADF-6679F7BE7F00}"/>
              </a:ext>
            </a:extLst>
          </p:cNvPr>
          <p:cNvSpPr>
            <a:spLocks noGrp="1"/>
          </p:cNvSpPr>
          <p:nvPr>
            <p:ph type="dt" sz="half" idx="10"/>
          </p:nvPr>
        </p:nvSpPr>
        <p:spPr/>
        <p:txBody>
          <a:bodyPr/>
          <a:lstStyle>
            <a:lvl1pPr>
              <a:defRPr/>
            </a:lvl1pPr>
          </a:lstStyle>
          <a:p>
            <a:pPr>
              <a:defRPr/>
            </a:pPr>
            <a:fld id="{95C8A610-E0D2-479A-88E4-034B1BFE7087}" type="datetimeFigureOut">
              <a:rPr lang="en-US"/>
              <a:pPr>
                <a:defRPr/>
              </a:pPr>
              <a:t>9/27/2023</a:t>
            </a:fld>
            <a:endParaRPr lang="en-GB"/>
          </a:p>
        </p:txBody>
      </p:sp>
      <p:sp>
        <p:nvSpPr>
          <p:cNvPr id="5" name="Footer Placeholder 4">
            <a:extLst>
              <a:ext uri="{FF2B5EF4-FFF2-40B4-BE49-F238E27FC236}">
                <a16:creationId xmlns:a16="http://schemas.microsoft.com/office/drawing/2014/main" id="{F3CAFA67-7FC5-4386-85B5-FDF5B558156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5A7AD4F8-3422-44A8-9E43-E3EB008BBB3D}"/>
              </a:ext>
            </a:extLst>
          </p:cNvPr>
          <p:cNvSpPr>
            <a:spLocks noGrp="1"/>
          </p:cNvSpPr>
          <p:nvPr>
            <p:ph type="sldNum" sz="quarter" idx="12"/>
          </p:nvPr>
        </p:nvSpPr>
        <p:spPr/>
        <p:txBody>
          <a:bodyPr/>
          <a:lstStyle>
            <a:lvl1pPr>
              <a:defRPr/>
            </a:lvl1pPr>
          </a:lstStyle>
          <a:p>
            <a:fld id="{610ABCE4-FB77-4E65-B7C5-7F99798F46AD}" type="slidenum">
              <a:rPr lang="en-GB" altLang="en-US"/>
              <a:pPr/>
              <a:t>‹#›</a:t>
            </a:fld>
            <a:endParaRPr lang="en-GB" altLang="en-US"/>
          </a:p>
        </p:txBody>
      </p:sp>
    </p:spTree>
    <p:extLst>
      <p:ext uri="{BB962C8B-B14F-4D97-AF65-F5344CB8AC3E}">
        <p14:creationId xmlns:p14="http://schemas.microsoft.com/office/powerpoint/2010/main" val="4049036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5FE39B3C-A89D-4B80-A52C-DCD916415468}"/>
              </a:ext>
            </a:extLst>
          </p:cNvPr>
          <p:cNvGrpSpPr>
            <a:grpSpLocks/>
          </p:cNvGrpSpPr>
          <p:nvPr userDrawn="1"/>
        </p:nvGrpSpPr>
        <p:grpSpPr bwMode="auto">
          <a:xfrm>
            <a:off x="0" y="0"/>
            <a:ext cx="2049463" cy="6862763"/>
            <a:chOff x="-1" y="0"/>
            <a:chExt cx="2049774" cy="6863104"/>
          </a:xfrm>
        </p:grpSpPr>
        <p:pic>
          <p:nvPicPr>
            <p:cNvPr id="5" name="Content Placeholder 5">
              <a:extLst>
                <a:ext uri="{FF2B5EF4-FFF2-40B4-BE49-F238E27FC236}">
                  <a16:creationId xmlns:a16="http://schemas.microsoft.com/office/drawing/2014/main" id="{4EE43EE7-425E-49BD-9A8D-813D5506549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495104"/>
              <a:ext cx="2049771" cy="13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Content Placeholder 4">
              <a:extLst>
                <a:ext uri="{FF2B5EF4-FFF2-40B4-BE49-F238E27FC236}">
                  <a16:creationId xmlns:a16="http://schemas.microsoft.com/office/drawing/2014/main" id="{E0D192A1-E1DE-4DA4-90C5-95601C2F03E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 y="0"/>
              <a:ext cx="2049772" cy="13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a:extLst>
                <a:ext uri="{FF2B5EF4-FFF2-40B4-BE49-F238E27FC236}">
                  <a16:creationId xmlns:a16="http://schemas.microsoft.com/office/drawing/2014/main" id="{994F851D-91C0-4BD3-A7F3-764C7876CA46}"/>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2738718"/>
              <a:ext cx="2049773" cy="13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a:extLst>
                <a:ext uri="{FF2B5EF4-FFF2-40B4-BE49-F238E27FC236}">
                  <a16:creationId xmlns:a16="http://schemas.microsoft.com/office/drawing/2014/main" id="{49912F0D-9A5D-4F6A-A09A-3C74DA3F517C}"/>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 y="4123336"/>
              <a:ext cx="2049774" cy="13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Content Placeholder 5">
              <a:extLst>
                <a:ext uri="{FF2B5EF4-FFF2-40B4-BE49-F238E27FC236}">
                  <a16:creationId xmlns:a16="http://schemas.microsoft.com/office/drawing/2014/main" id="{DF2B6C0D-8B24-499B-98CA-1E4FADC8F567}"/>
                </a:ext>
              </a:extLst>
            </p:cNvPr>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1367748"/>
              <a:ext cx="2049773" cy="13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2714612" y="274638"/>
            <a:ext cx="5972188" cy="1143000"/>
          </a:xfrm>
        </p:spPr>
        <p:txBody>
          <a:bodyPr>
            <a:normAutofit/>
          </a:bodyPr>
          <a:lstStyle>
            <a:lvl1pPr algn="l">
              <a:defRPr sz="4000" b="1"/>
            </a:lvl1pPr>
          </a:lstStyle>
          <a:p>
            <a:r>
              <a:rPr lang="en-US" dirty="0"/>
              <a:t>Click to edit Master title style</a:t>
            </a:r>
            <a:endParaRPr lang="en-GB" dirty="0"/>
          </a:p>
        </p:txBody>
      </p:sp>
      <p:sp>
        <p:nvSpPr>
          <p:cNvPr id="3" name="Content Placeholder 2"/>
          <p:cNvSpPr>
            <a:spLocks noGrp="1"/>
          </p:cNvSpPr>
          <p:nvPr>
            <p:ph idx="1"/>
          </p:nvPr>
        </p:nvSpPr>
        <p:spPr>
          <a:xfrm>
            <a:off x="2714612" y="1600200"/>
            <a:ext cx="5972188"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Date Placeholder 3">
            <a:extLst>
              <a:ext uri="{FF2B5EF4-FFF2-40B4-BE49-F238E27FC236}">
                <a16:creationId xmlns:a16="http://schemas.microsoft.com/office/drawing/2014/main" id="{0E8F27E1-34AC-4938-A22C-DC5368E9E331}"/>
              </a:ext>
            </a:extLst>
          </p:cNvPr>
          <p:cNvSpPr>
            <a:spLocks noGrp="1"/>
          </p:cNvSpPr>
          <p:nvPr>
            <p:ph type="dt" sz="half" idx="10"/>
          </p:nvPr>
        </p:nvSpPr>
        <p:spPr/>
        <p:txBody>
          <a:bodyPr/>
          <a:lstStyle>
            <a:lvl1pPr>
              <a:defRPr/>
            </a:lvl1pPr>
          </a:lstStyle>
          <a:p>
            <a:pPr>
              <a:defRPr/>
            </a:pPr>
            <a:fld id="{C85B794F-A45B-4A3C-9CDB-EEEB91C9A11C}" type="datetimeFigureOut">
              <a:rPr lang="en-US"/>
              <a:pPr>
                <a:defRPr/>
              </a:pPr>
              <a:t>9/27/2023</a:t>
            </a:fld>
            <a:endParaRPr lang="en-GB"/>
          </a:p>
        </p:txBody>
      </p:sp>
      <p:sp>
        <p:nvSpPr>
          <p:cNvPr id="11" name="Footer Placeholder 4">
            <a:extLst>
              <a:ext uri="{FF2B5EF4-FFF2-40B4-BE49-F238E27FC236}">
                <a16:creationId xmlns:a16="http://schemas.microsoft.com/office/drawing/2014/main" id="{74B343F2-0BA8-46A2-AA5F-9E14350CC036}"/>
              </a:ext>
            </a:extLst>
          </p:cNvPr>
          <p:cNvSpPr>
            <a:spLocks noGrp="1"/>
          </p:cNvSpPr>
          <p:nvPr>
            <p:ph type="ftr" sz="quarter" idx="11"/>
          </p:nvPr>
        </p:nvSpPr>
        <p:spPr/>
        <p:txBody>
          <a:bodyPr/>
          <a:lstStyle>
            <a:lvl1pPr>
              <a:defRPr/>
            </a:lvl1pPr>
          </a:lstStyle>
          <a:p>
            <a:pPr>
              <a:defRPr/>
            </a:pPr>
            <a:endParaRPr lang="en-GB"/>
          </a:p>
        </p:txBody>
      </p:sp>
      <p:sp>
        <p:nvSpPr>
          <p:cNvPr id="12" name="Slide Number Placeholder 5">
            <a:extLst>
              <a:ext uri="{FF2B5EF4-FFF2-40B4-BE49-F238E27FC236}">
                <a16:creationId xmlns:a16="http://schemas.microsoft.com/office/drawing/2014/main" id="{2A061DA3-76A0-4314-8D67-3DB3D880ECE2}"/>
              </a:ext>
            </a:extLst>
          </p:cNvPr>
          <p:cNvSpPr>
            <a:spLocks noGrp="1"/>
          </p:cNvSpPr>
          <p:nvPr>
            <p:ph type="sldNum" sz="quarter" idx="12"/>
          </p:nvPr>
        </p:nvSpPr>
        <p:spPr/>
        <p:txBody>
          <a:bodyPr/>
          <a:lstStyle>
            <a:lvl1pPr>
              <a:defRPr/>
            </a:lvl1pPr>
          </a:lstStyle>
          <a:p>
            <a:fld id="{AC592674-8FC3-4CFF-AFFB-3E9DDB1CDF52}" type="slidenum">
              <a:rPr lang="en-GB" altLang="en-US"/>
              <a:pPr/>
              <a:t>‹#›</a:t>
            </a:fld>
            <a:endParaRPr lang="en-GB" altLang="en-US"/>
          </a:p>
        </p:txBody>
      </p:sp>
    </p:spTree>
    <p:extLst>
      <p:ext uri="{BB962C8B-B14F-4D97-AF65-F5344CB8AC3E}">
        <p14:creationId xmlns:p14="http://schemas.microsoft.com/office/powerpoint/2010/main" val="1198705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3F91BD44-4444-46A0-BF4F-BFAD26B0BAE0}"/>
              </a:ext>
            </a:extLst>
          </p:cNvPr>
          <p:cNvGrpSpPr>
            <a:grpSpLocks/>
          </p:cNvGrpSpPr>
          <p:nvPr userDrawn="1"/>
        </p:nvGrpSpPr>
        <p:grpSpPr bwMode="auto">
          <a:xfrm>
            <a:off x="0" y="0"/>
            <a:ext cx="2049463" cy="6862763"/>
            <a:chOff x="-1" y="0"/>
            <a:chExt cx="2049774" cy="6863104"/>
          </a:xfrm>
        </p:grpSpPr>
        <p:pic>
          <p:nvPicPr>
            <p:cNvPr id="5" name="Content Placeholder 5">
              <a:extLst>
                <a:ext uri="{FF2B5EF4-FFF2-40B4-BE49-F238E27FC236}">
                  <a16:creationId xmlns:a16="http://schemas.microsoft.com/office/drawing/2014/main" id="{70434963-7F5B-4666-A73A-64FB9900C0A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495104"/>
              <a:ext cx="2049771" cy="13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Content Placeholder 4">
              <a:extLst>
                <a:ext uri="{FF2B5EF4-FFF2-40B4-BE49-F238E27FC236}">
                  <a16:creationId xmlns:a16="http://schemas.microsoft.com/office/drawing/2014/main" id="{A70D7DAE-8B00-42D5-8676-EDC5F5942FF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 y="0"/>
              <a:ext cx="2049772" cy="13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a:extLst>
                <a:ext uri="{FF2B5EF4-FFF2-40B4-BE49-F238E27FC236}">
                  <a16:creationId xmlns:a16="http://schemas.microsoft.com/office/drawing/2014/main" id="{902CD104-867F-44AF-ACFA-1B55158E85D0}"/>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2738718"/>
              <a:ext cx="2049773" cy="13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a:extLst>
                <a:ext uri="{FF2B5EF4-FFF2-40B4-BE49-F238E27FC236}">
                  <a16:creationId xmlns:a16="http://schemas.microsoft.com/office/drawing/2014/main" id="{A548A536-13A7-47A3-818C-877BB8BD53C3}"/>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 y="4123336"/>
              <a:ext cx="2049774" cy="13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Content Placeholder 5">
              <a:extLst>
                <a:ext uri="{FF2B5EF4-FFF2-40B4-BE49-F238E27FC236}">
                  <a16:creationId xmlns:a16="http://schemas.microsoft.com/office/drawing/2014/main" id="{545E486E-3AE3-4948-97AE-1E56B112CC23}"/>
                </a:ext>
              </a:extLst>
            </p:cNvPr>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1367748"/>
              <a:ext cx="2049773" cy="13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2714611" y="4406900"/>
            <a:ext cx="5780101"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2714611" y="2906713"/>
            <a:ext cx="57801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Date Placeholder 3">
            <a:extLst>
              <a:ext uri="{FF2B5EF4-FFF2-40B4-BE49-F238E27FC236}">
                <a16:creationId xmlns:a16="http://schemas.microsoft.com/office/drawing/2014/main" id="{61D8C09D-73D4-404A-BFCB-F658DBAA270F}"/>
              </a:ext>
            </a:extLst>
          </p:cNvPr>
          <p:cNvSpPr>
            <a:spLocks noGrp="1"/>
          </p:cNvSpPr>
          <p:nvPr>
            <p:ph type="dt" sz="half" idx="10"/>
          </p:nvPr>
        </p:nvSpPr>
        <p:spPr/>
        <p:txBody>
          <a:bodyPr/>
          <a:lstStyle>
            <a:lvl1pPr>
              <a:defRPr/>
            </a:lvl1pPr>
          </a:lstStyle>
          <a:p>
            <a:pPr>
              <a:defRPr/>
            </a:pPr>
            <a:fld id="{092D5160-EF04-4685-ABB8-2A2A86C5D847}" type="datetimeFigureOut">
              <a:rPr lang="en-US"/>
              <a:pPr>
                <a:defRPr/>
              </a:pPr>
              <a:t>9/27/2023</a:t>
            </a:fld>
            <a:endParaRPr lang="en-GB"/>
          </a:p>
        </p:txBody>
      </p:sp>
      <p:sp>
        <p:nvSpPr>
          <p:cNvPr id="11" name="Footer Placeholder 4">
            <a:extLst>
              <a:ext uri="{FF2B5EF4-FFF2-40B4-BE49-F238E27FC236}">
                <a16:creationId xmlns:a16="http://schemas.microsoft.com/office/drawing/2014/main" id="{64926A85-4333-4C4B-836F-491DDADEF487}"/>
              </a:ext>
            </a:extLst>
          </p:cNvPr>
          <p:cNvSpPr>
            <a:spLocks noGrp="1"/>
          </p:cNvSpPr>
          <p:nvPr>
            <p:ph type="ftr" sz="quarter" idx="11"/>
          </p:nvPr>
        </p:nvSpPr>
        <p:spPr/>
        <p:txBody>
          <a:bodyPr/>
          <a:lstStyle>
            <a:lvl1pPr>
              <a:defRPr/>
            </a:lvl1pPr>
          </a:lstStyle>
          <a:p>
            <a:pPr>
              <a:defRPr/>
            </a:pPr>
            <a:endParaRPr lang="en-GB"/>
          </a:p>
        </p:txBody>
      </p:sp>
      <p:sp>
        <p:nvSpPr>
          <p:cNvPr id="12" name="Slide Number Placeholder 5">
            <a:extLst>
              <a:ext uri="{FF2B5EF4-FFF2-40B4-BE49-F238E27FC236}">
                <a16:creationId xmlns:a16="http://schemas.microsoft.com/office/drawing/2014/main" id="{0D481E6D-A786-4EB7-ADB0-06D480EC8E26}"/>
              </a:ext>
            </a:extLst>
          </p:cNvPr>
          <p:cNvSpPr>
            <a:spLocks noGrp="1"/>
          </p:cNvSpPr>
          <p:nvPr>
            <p:ph type="sldNum" sz="quarter" idx="12"/>
          </p:nvPr>
        </p:nvSpPr>
        <p:spPr/>
        <p:txBody>
          <a:bodyPr/>
          <a:lstStyle>
            <a:lvl1pPr>
              <a:defRPr/>
            </a:lvl1pPr>
          </a:lstStyle>
          <a:p>
            <a:fld id="{74C1CB01-983E-4693-AD41-673A0FDFC6A0}" type="slidenum">
              <a:rPr lang="en-GB" altLang="en-US"/>
              <a:pPr/>
              <a:t>‹#›</a:t>
            </a:fld>
            <a:endParaRPr lang="en-GB" altLang="en-US"/>
          </a:p>
        </p:txBody>
      </p:sp>
    </p:spTree>
    <p:extLst>
      <p:ext uri="{BB962C8B-B14F-4D97-AF65-F5344CB8AC3E}">
        <p14:creationId xmlns:p14="http://schemas.microsoft.com/office/powerpoint/2010/main" val="4284067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B94994AB-A8DC-4B49-9597-9D283FDCD764}"/>
              </a:ext>
            </a:extLst>
          </p:cNvPr>
          <p:cNvSpPr>
            <a:spLocks noGrp="1"/>
          </p:cNvSpPr>
          <p:nvPr>
            <p:ph type="dt" sz="half" idx="10"/>
          </p:nvPr>
        </p:nvSpPr>
        <p:spPr/>
        <p:txBody>
          <a:bodyPr/>
          <a:lstStyle>
            <a:lvl1pPr>
              <a:defRPr/>
            </a:lvl1pPr>
          </a:lstStyle>
          <a:p>
            <a:pPr>
              <a:defRPr/>
            </a:pPr>
            <a:fld id="{71635F57-BDE4-4006-B2EC-4C0CFD192B76}" type="datetimeFigureOut">
              <a:rPr lang="en-US"/>
              <a:pPr>
                <a:defRPr/>
              </a:pPr>
              <a:t>9/27/2023</a:t>
            </a:fld>
            <a:endParaRPr lang="en-GB"/>
          </a:p>
        </p:txBody>
      </p:sp>
      <p:sp>
        <p:nvSpPr>
          <p:cNvPr id="6" name="Footer Placeholder 4">
            <a:extLst>
              <a:ext uri="{FF2B5EF4-FFF2-40B4-BE49-F238E27FC236}">
                <a16:creationId xmlns:a16="http://schemas.microsoft.com/office/drawing/2014/main" id="{32DDCF65-082D-44FF-B7D1-AFBFD4FD951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0150B90F-9784-4F7F-94B0-C126EDF31AF1}"/>
              </a:ext>
            </a:extLst>
          </p:cNvPr>
          <p:cNvSpPr>
            <a:spLocks noGrp="1"/>
          </p:cNvSpPr>
          <p:nvPr>
            <p:ph type="sldNum" sz="quarter" idx="12"/>
          </p:nvPr>
        </p:nvSpPr>
        <p:spPr/>
        <p:txBody>
          <a:bodyPr/>
          <a:lstStyle>
            <a:lvl1pPr>
              <a:defRPr/>
            </a:lvl1pPr>
          </a:lstStyle>
          <a:p>
            <a:fld id="{ADDA08EF-7E93-4D2E-8C39-578A33799706}" type="slidenum">
              <a:rPr lang="en-GB" altLang="en-US"/>
              <a:pPr/>
              <a:t>‹#›</a:t>
            </a:fld>
            <a:endParaRPr lang="en-GB" altLang="en-US"/>
          </a:p>
        </p:txBody>
      </p:sp>
    </p:spTree>
    <p:extLst>
      <p:ext uri="{BB962C8B-B14F-4D97-AF65-F5344CB8AC3E}">
        <p14:creationId xmlns:p14="http://schemas.microsoft.com/office/powerpoint/2010/main" val="3072183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90A26D10-5FF6-43E9-90EB-3D90F34D7426}"/>
              </a:ext>
            </a:extLst>
          </p:cNvPr>
          <p:cNvSpPr>
            <a:spLocks noGrp="1"/>
          </p:cNvSpPr>
          <p:nvPr>
            <p:ph type="dt" sz="half" idx="10"/>
          </p:nvPr>
        </p:nvSpPr>
        <p:spPr/>
        <p:txBody>
          <a:bodyPr/>
          <a:lstStyle>
            <a:lvl1pPr>
              <a:defRPr/>
            </a:lvl1pPr>
          </a:lstStyle>
          <a:p>
            <a:pPr>
              <a:defRPr/>
            </a:pPr>
            <a:fld id="{CFB6C33C-77FF-40DC-A17C-49B8DB5FA8B7}" type="datetimeFigureOut">
              <a:rPr lang="en-US"/>
              <a:pPr>
                <a:defRPr/>
              </a:pPr>
              <a:t>9/27/2023</a:t>
            </a:fld>
            <a:endParaRPr lang="en-GB"/>
          </a:p>
        </p:txBody>
      </p:sp>
      <p:sp>
        <p:nvSpPr>
          <p:cNvPr id="8" name="Footer Placeholder 4">
            <a:extLst>
              <a:ext uri="{FF2B5EF4-FFF2-40B4-BE49-F238E27FC236}">
                <a16:creationId xmlns:a16="http://schemas.microsoft.com/office/drawing/2014/main" id="{73837734-B974-4D50-A8C7-5934E3AF1AD9}"/>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3D64E8C7-85A6-439D-8B02-E097D57781C0}"/>
              </a:ext>
            </a:extLst>
          </p:cNvPr>
          <p:cNvSpPr>
            <a:spLocks noGrp="1"/>
          </p:cNvSpPr>
          <p:nvPr>
            <p:ph type="sldNum" sz="quarter" idx="12"/>
          </p:nvPr>
        </p:nvSpPr>
        <p:spPr/>
        <p:txBody>
          <a:bodyPr/>
          <a:lstStyle>
            <a:lvl1pPr>
              <a:defRPr/>
            </a:lvl1pPr>
          </a:lstStyle>
          <a:p>
            <a:fld id="{AEA95001-20B9-4A53-B4DE-B610C54977C4}" type="slidenum">
              <a:rPr lang="en-GB" altLang="en-US"/>
              <a:pPr/>
              <a:t>‹#›</a:t>
            </a:fld>
            <a:endParaRPr lang="en-GB" altLang="en-US"/>
          </a:p>
        </p:txBody>
      </p:sp>
    </p:spTree>
    <p:extLst>
      <p:ext uri="{BB962C8B-B14F-4D97-AF65-F5344CB8AC3E}">
        <p14:creationId xmlns:p14="http://schemas.microsoft.com/office/powerpoint/2010/main" val="330941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9E99D654-C866-4AC8-B782-BCE5DB0A06CD}"/>
              </a:ext>
            </a:extLst>
          </p:cNvPr>
          <p:cNvSpPr>
            <a:spLocks noGrp="1"/>
          </p:cNvSpPr>
          <p:nvPr>
            <p:ph type="dt" sz="half" idx="10"/>
          </p:nvPr>
        </p:nvSpPr>
        <p:spPr/>
        <p:txBody>
          <a:bodyPr/>
          <a:lstStyle>
            <a:lvl1pPr>
              <a:defRPr/>
            </a:lvl1pPr>
          </a:lstStyle>
          <a:p>
            <a:pPr>
              <a:defRPr/>
            </a:pPr>
            <a:fld id="{5B1DD763-72B0-4918-BAD0-3E3603F8CADD}" type="datetimeFigureOut">
              <a:rPr lang="en-US"/>
              <a:pPr>
                <a:defRPr/>
              </a:pPr>
              <a:t>9/27/2023</a:t>
            </a:fld>
            <a:endParaRPr lang="en-GB"/>
          </a:p>
        </p:txBody>
      </p:sp>
      <p:sp>
        <p:nvSpPr>
          <p:cNvPr id="4" name="Footer Placeholder 4">
            <a:extLst>
              <a:ext uri="{FF2B5EF4-FFF2-40B4-BE49-F238E27FC236}">
                <a16:creationId xmlns:a16="http://schemas.microsoft.com/office/drawing/2014/main" id="{814E0D95-7D6A-4140-BB38-5B7BFCF67A79}"/>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FE5E7BBC-EF8F-4D29-8E45-AEC46F59DAAC}"/>
              </a:ext>
            </a:extLst>
          </p:cNvPr>
          <p:cNvSpPr>
            <a:spLocks noGrp="1"/>
          </p:cNvSpPr>
          <p:nvPr>
            <p:ph type="sldNum" sz="quarter" idx="12"/>
          </p:nvPr>
        </p:nvSpPr>
        <p:spPr/>
        <p:txBody>
          <a:bodyPr/>
          <a:lstStyle>
            <a:lvl1pPr>
              <a:defRPr/>
            </a:lvl1pPr>
          </a:lstStyle>
          <a:p>
            <a:fld id="{C4BEDFB7-A42E-4946-89FF-8A40382DA095}" type="slidenum">
              <a:rPr lang="en-GB" altLang="en-US"/>
              <a:pPr/>
              <a:t>‹#›</a:t>
            </a:fld>
            <a:endParaRPr lang="en-GB" altLang="en-US"/>
          </a:p>
        </p:txBody>
      </p:sp>
    </p:spTree>
    <p:extLst>
      <p:ext uri="{BB962C8B-B14F-4D97-AF65-F5344CB8AC3E}">
        <p14:creationId xmlns:p14="http://schemas.microsoft.com/office/powerpoint/2010/main" val="1765771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2AE57D0-FB59-45E0-A4BF-A3D5A6DC973B}"/>
              </a:ext>
            </a:extLst>
          </p:cNvPr>
          <p:cNvSpPr>
            <a:spLocks noGrp="1"/>
          </p:cNvSpPr>
          <p:nvPr>
            <p:ph type="dt" sz="half" idx="10"/>
          </p:nvPr>
        </p:nvSpPr>
        <p:spPr/>
        <p:txBody>
          <a:bodyPr/>
          <a:lstStyle>
            <a:lvl1pPr>
              <a:defRPr/>
            </a:lvl1pPr>
          </a:lstStyle>
          <a:p>
            <a:pPr>
              <a:defRPr/>
            </a:pPr>
            <a:fld id="{80B0D2CD-D563-4D0E-98F3-593D7E0B19DD}" type="datetimeFigureOut">
              <a:rPr lang="en-US"/>
              <a:pPr>
                <a:defRPr/>
              </a:pPr>
              <a:t>9/27/2023</a:t>
            </a:fld>
            <a:endParaRPr lang="en-GB"/>
          </a:p>
        </p:txBody>
      </p:sp>
      <p:sp>
        <p:nvSpPr>
          <p:cNvPr id="3" name="Footer Placeholder 4">
            <a:extLst>
              <a:ext uri="{FF2B5EF4-FFF2-40B4-BE49-F238E27FC236}">
                <a16:creationId xmlns:a16="http://schemas.microsoft.com/office/drawing/2014/main" id="{4CB54E8C-BB74-46ED-8A0A-99ED6C04303E}"/>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5B6B3C54-7E73-4C13-803D-4AA33F154AA1}"/>
              </a:ext>
            </a:extLst>
          </p:cNvPr>
          <p:cNvSpPr>
            <a:spLocks noGrp="1"/>
          </p:cNvSpPr>
          <p:nvPr>
            <p:ph type="sldNum" sz="quarter" idx="12"/>
          </p:nvPr>
        </p:nvSpPr>
        <p:spPr/>
        <p:txBody>
          <a:bodyPr/>
          <a:lstStyle>
            <a:lvl1pPr>
              <a:defRPr/>
            </a:lvl1pPr>
          </a:lstStyle>
          <a:p>
            <a:fld id="{74C7797F-8A95-482B-BE41-80D957EFD828}" type="slidenum">
              <a:rPr lang="en-GB" altLang="en-US"/>
              <a:pPr/>
              <a:t>‹#›</a:t>
            </a:fld>
            <a:endParaRPr lang="en-GB" altLang="en-US"/>
          </a:p>
        </p:txBody>
      </p:sp>
    </p:spTree>
    <p:extLst>
      <p:ext uri="{BB962C8B-B14F-4D97-AF65-F5344CB8AC3E}">
        <p14:creationId xmlns:p14="http://schemas.microsoft.com/office/powerpoint/2010/main" val="2906254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0C034EA-2A2E-429A-8039-3925FBB448C9}"/>
              </a:ext>
            </a:extLst>
          </p:cNvPr>
          <p:cNvSpPr>
            <a:spLocks noGrp="1"/>
          </p:cNvSpPr>
          <p:nvPr>
            <p:ph type="dt" sz="half" idx="10"/>
          </p:nvPr>
        </p:nvSpPr>
        <p:spPr/>
        <p:txBody>
          <a:bodyPr/>
          <a:lstStyle>
            <a:lvl1pPr>
              <a:defRPr/>
            </a:lvl1pPr>
          </a:lstStyle>
          <a:p>
            <a:pPr>
              <a:defRPr/>
            </a:pPr>
            <a:fld id="{FBE25671-74E6-4D30-A1DA-512B68706CF2}" type="datetimeFigureOut">
              <a:rPr lang="en-US"/>
              <a:pPr>
                <a:defRPr/>
              </a:pPr>
              <a:t>9/27/2023</a:t>
            </a:fld>
            <a:endParaRPr lang="en-GB"/>
          </a:p>
        </p:txBody>
      </p:sp>
      <p:sp>
        <p:nvSpPr>
          <p:cNvPr id="6" name="Footer Placeholder 4">
            <a:extLst>
              <a:ext uri="{FF2B5EF4-FFF2-40B4-BE49-F238E27FC236}">
                <a16:creationId xmlns:a16="http://schemas.microsoft.com/office/drawing/2014/main" id="{B0D9D77A-78CC-4522-A17A-9D4333CE8A6C}"/>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68382303-783C-4517-9286-36ED11C0EBDD}"/>
              </a:ext>
            </a:extLst>
          </p:cNvPr>
          <p:cNvSpPr>
            <a:spLocks noGrp="1"/>
          </p:cNvSpPr>
          <p:nvPr>
            <p:ph type="sldNum" sz="quarter" idx="12"/>
          </p:nvPr>
        </p:nvSpPr>
        <p:spPr/>
        <p:txBody>
          <a:bodyPr/>
          <a:lstStyle>
            <a:lvl1pPr>
              <a:defRPr/>
            </a:lvl1pPr>
          </a:lstStyle>
          <a:p>
            <a:fld id="{1DA2E1D1-949D-4D38-86EB-8B40A59828DE}" type="slidenum">
              <a:rPr lang="en-GB" altLang="en-US"/>
              <a:pPr/>
              <a:t>‹#›</a:t>
            </a:fld>
            <a:endParaRPr lang="en-GB" altLang="en-US"/>
          </a:p>
        </p:txBody>
      </p:sp>
    </p:spTree>
    <p:extLst>
      <p:ext uri="{BB962C8B-B14F-4D97-AF65-F5344CB8AC3E}">
        <p14:creationId xmlns:p14="http://schemas.microsoft.com/office/powerpoint/2010/main" val="761551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91E8B35-7777-42A1-8398-2B1EC4FBFF94}"/>
              </a:ext>
            </a:extLst>
          </p:cNvPr>
          <p:cNvSpPr>
            <a:spLocks noGrp="1"/>
          </p:cNvSpPr>
          <p:nvPr>
            <p:ph type="dt" sz="half" idx="10"/>
          </p:nvPr>
        </p:nvSpPr>
        <p:spPr/>
        <p:txBody>
          <a:bodyPr/>
          <a:lstStyle>
            <a:lvl1pPr>
              <a:defRPr/>
            </a:lvl1pPr>
          </a:lstStyle>
          <a:p>
            <a:pPr>
              <a:defRPr/>
            </a:pPr>
            <a:fld id="{502A3C38-8483-435E-85BA-B01EB742DAE5}" type="datetimeFigureOut">
              <a:rPr lang="en-US"/>
              <a:pPr>
                <a:defRPr/>
              </a:pPr>
              <a:t>9/27/2023</a:t>
            </a:fld>
            <a:endParaRPr lang="en-GB"/>
          </a:p>
        </p:txBody>
      </p:sp>
      <p:sp>
        <p:nvSpPr>
          <p:cNvPr id="6" name="Footer Placeholder 4">
            <a:extLst>
              <a:ext uri="{FF2B5EF4-FFF2-40B4-BE49-F238E27FC236}">
                <a16:creationId xmlns:a16="http://schemas.microsoft.com/office/drawing/2014/main" id="{D82A434B-2B02-4870-9D83-B1716FC105C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A56108F9-7C37-414A-A9CF-F5744CEBF2E5}"/>
              </a:ext>
            </a:extLst>
          </p:cNvPr>
          <p:cNvSpPr>
            <a:spLocks noGrp="1"/>
          </p:cNvSpPr>
          <p:nvPr>
            <p:ph type="sldNum" sz="quarter" idx="12"/>
          </p:nvPr>
        </p:nvSpPr>
        <p:spPr/>
        <p:txBody>
          <a:bodyPr/>
          <a:lstStyle>
            <a:lvl1pPr>
              <a:defRPr/>
            </a:lvl1pPr>
          </a:lstStyle>
          <a:p>
            <a:fld id="{839EA3E2-D07C-4AB8-BECC-6A7A009A958E}" type="slidenum">
              <a:rPr lang="en-GB" altLang="en-US"/>
              <a:pPr/>
              <a:t>‹#›</a:t>
            </a:fld>
            <a:endParaRPr lang="en-GB" altLang="en-US"/>
          </a:p>
        </p:txBody>
      </p:sp>
    </p:spTree>
    <p:extLst>
      <p:ext uri="{BB962C8B-B14F-4D97-AF65-F5344CB8AC3E}">
        <p14:creationId xmlns:p14="http://schemas.microsoft.com/office/powerpoint/2010/main" val="543461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AFFDAEE-490A-4506-84D5-3BB0A47A479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6F0098AC-83FC-4ADE-A758-A9322DE889F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D66AEA57-2254-4433-9664-E7F503088FA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FAF25B99-BB93-44D3-BB47-7C136D217257}" type="datetimeFigureOut">
              <a:rPr lang="en-US"/>
              <a:pPr>
                <a:defRPr/>
              </a:pPr>
              <a:t>9/27/2023</a:t>
            </a:fld>
            <a:endParaRPr lang="en-GB"/>
          </a:p>
        </p:txBody>
      </p:sp>
      <p:sp>
        <p:nvSpPr>
          <p:cNvPr id="5" name="Footer Placeholder 4">
            <a:extLst>
              <a:ext uri="{FF2B5EF4-FFF2-40B4-BE49-F238E27FC236}">
                <a16:creationId xmlns:a16="http://schemas.microsoft.com/office/drawing/2014/main" id="{E3F2C7E9-2195-4C1C-9C6F-412FC17EC22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A5C4472E-B90C-4028-BC8C-3BC4FC1F673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7B157C44-C757-434B-8945-C60C98D54DD5}"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883" r:id="rId1"/>
    <p:sldLayoutId id="2147483892" r:id="rId2"/>
    <p:sldLayoutId id="214748389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E50B4980-BA2C-4862-849D-FD1EDAA0CE91}"/>
              </a:ext>
            </a:extLst>
          </p:cNvPr>
          <p:cNvSpPr>
            <a:spLocks noGrp="1"/>
          </p:cNvSpPr>
          <p:nvPr>
            <p:ph type="ctrTitle"/>
          </p:nvPr>
        </p:nvSpPr>
        <p:spPr>
          <a:xfrm>
            <a:off x="2411413" y="188913"/>
            <a:ext cx="6553200" cy="3357562"/>
          </a:xfrm>
        </p:spPr>
        <p:txBody>
          <a:bodyPr/>
          <a:lstStyle/>
          <a:p>
            <a:r>
              <a:rPr lang="en-GB" altLang="en-US" sz="5400" b="1">
                <a:solidFill>
                  <a:srgbClr val="7030A0"/>
                </a:solidFill>
                <a:latin typeface="Gill Sans MT" panose="020B0502020104020203" pitchFamily="34" charset="0"/>
              </a:rPr>
              <a:t>THE </a:t>
            </a:r>
            <a:br>
              <a:rPr lang="en-GB" altLang="en-US" sz="5400" b="1">
                <a:solidFill>
                  <a:srgbClr val="7030A0"/>
                </a:solidFill>
                <a:latin typeface="Gill Sans MT" panose="020B0502020104020203" pitchFamily="34" charset="0"/>
              </a:rPr>
            </a:br>
            <a:r>
              <a:rPr lang="en-GB" altLang="en-US" sz="5400" b="1">
                <a:solidFill>
                  <a:srgbClr val="7030A0"/>
                </a:solidFill>
                <a:latin typeface="Gill Sans MT" panose="020B0502020104020203" pitchFamily="34" charset="0"/>
              </a:rPr>
              <a:t>JAMES YOUNG </a:t>
            </a:r>
            <a:br>
              <a:rPr lang="en-GB" altLang="en-US" sz="5400" b="1">
                <a:solidFill>
                  <a:srgbClr val="7030A0"/>
                </a:solidFill>
                <a:latin typeface="Gill Sans MT" panose="020B0502020104020203" pitchFamily="34" charset="0"/>
              </a:rPr>
            </a:br>
            <a:r>
              <a:rPr lang="en-GB" altLang="en-US" sz="5400" b="1">
                <a:solidFill>
                  <a:srgbClr val="7030A0"/>
                </a:solidFill>
                <a:latin typeface="Gill Sans MT" panose="020B0502020104020203" pitchFamily="34" charset="0"/>
              </a:rPr>
              <a:t>HIGH SCHOOL</a:t>
            </a:r>
          </a:p>
        </p:txBody>
      </p:sp>
      <p:sp>
        <p:nvSpPr>
          <p:cNvPr id="3" name="Subtitle 2">
            <a:extLst>
              <a:ext uri="{FF2B5EF4-FFF2-40B4-BE49-F238E27FC236}">
                <a16:creationId xmlns:a16="http://schemas.microsoft.com/office/drawing/2014/main" id="{D5B2A353-8621-445B-AB58-8750FC8C4485}"/>
              </a:ext>
            </a:extLst>
          </p:cNvPr>
          <p:cNvSpPr>
            <a:spLocks noGrp="1"/>
          </p:cNvSpPr>
          <p:nvPr>
            <p:ph type="subTitle" idx="1"/>
          </p:nvPr>
        </p:nvSpPr>
        <p:spPr>
          <a:xfrm>
            <a:off x="3429000" y="5084763"/>
            <a:ext cx="5114925" cy="1773237"/>
          </a:xfrm>
        </p:spPr>
        <p:txBody>
          <a:bodyPr>
            <a:normAutofit fontScale="92500" lnSpcReduction="10000"/>
          </a:bodyPr>
          <a:lstStyle/>
          <a:p>
            <a:pPr>
              <a:defRPr/>
            </a:pPr>
            <a:r>
              <a:rPr lang="en-GB" sz="2800" dirty="0">
                <a:latin typeface="Gill Sans MT"/>
              </a:rPr>
              <a:t>Senior Phase Information</a:t>
            </a:r>
            <a:endParaRPr lang="en-US" dirty="0">
              <a:latin typeface="Calibri"/>
              <a:cs typeface="Calibri"/>
            </a:endParaRPr>
          </a:p>
          <a:p>
            <a:pPr>
              <a:buFont typeface="Arial" charset="0"/>
              <a:buNone/>
              <a:defRPr/>
            </a:pPr>
            <a:r>
              <a:rPr lang="en-US" dirty="0">
                <a:cs typeface="Calibri"/>
              </a:rPr>
              <a:t>2023</a:t>
            </a:r>
          </a:p>
          <a:p>
            <a:pPr>
              <a:buFont typeface="Arial" charset="0"/>
              <a:buNone/>
              <a:defRPr/>
            </a:pPr>
            <a:r>
              <a:rPr lang="en-GB" sz="2800" dirty="0">
                <a:latin typeface="Gill Sans MT" panose="020B0502020104020203" pitchFamily="34" charset="0"/>
              </a:rPr>
              <a:t>Supporting your child through National 5 and Higher English</a:t>
            </a:r>
            <a:endParaRPr lang="en-GB" dirty="0">
              <a:latin typeface="Gill Sans MT" panose="020B0502020104020203" pitchFamily="34" charset="0"/>
            </a:endParaRPr>
          </a:p>
        </p:txBody>
      </p:sp>
      <p:grpSp>
        <p:nvGrpSpPr>
          <p:cNvPr id="6148" name="Group 6">
            <a:extLst>
              <a:ext uri="{FF2B5EF4-FFF2-40B4-BE49-F238E27FC236}">
                <a16:creationId xmlns:a16="http://schemas.microsoft.com/office/drawing/2014/main" id="{15895E72-AAC5-473A-A6C7-02F9C0EE1282}"/>
              </a:ext>
            </a:extLst>
          </p:cNvPr>
          <p:cNvGrpSpPr>
            <a:grpSpLocks/>
          </p:cNvGrpSpPr>
          <p:nvPr/>
        </p:nvGrpSpPr>
        <p:grpSpPr bwMode="auto">
          <a:xfrm>
            <a:off x="4763" y="19050"/>
            <a:ext cx="2049462" cy="6862763"/>
            <a:chOff x="-1" y="0"/>
            <a:chExt cx="2049774" cy="6863104"/>
          </a:xfrm>
        </p:grpSpPr>
        <p:pic>
          <p:nvPicPr>
            <p:cNvPr id="6150" name="Content Placeholder 5">
              <a:extLst>
                <a:ext uri="{FF2B5EF4-FFF2-40B4-BE49-F238E27FC236}">
                  <a16:creationId xmlns:a16="http://schemas.microsoft.com/office/drawing/2014/main" id="{6B475DB1-4DB1-4FEF-B2E4-929942A29D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495104"/>
              <a:ext cx="2049771" cy="13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Content Placeholder 4">
              <a:extLst>
                <a:ext uri="{FF2B5EF4-FFF2-40B4-BE49-F238E27FC236}">
                  <a16:creationId xmlns:a16="http://schemas.microsoft.com/office/drawing/2014/main" id="{93016469-5C0B-40EF-8C46-5A8B2EB03D6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2049772" cy="13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9">
              <a:extLst>
                <a:ext uri="{FF2B5EF4-FFF2-40B4-BE49-F238E27FC236}">
                  <a16:creationId xmlns:a16="http://schemas.microsoft.com/office/drawing/2014/main" id="{000CEB8F-54AD-4FF8-B56F-29CCB1960C8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2738718"/>
              <a:ext cx="2049773" cy="13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10">
              <a:extLst>
                <a:ext uri="{FF2B5EF4-FFF2-40B4-BE49-F238E27FC236}">
                  <a16:creationId xmlns:a16="http://schemas.microsoft.com/office/drawing/2014/main" id="{A89F1F42-A000-47FA-837B-B50DBE79894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 y="4123336"/>
              <a:ext cx="2049774" cy="13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Content Placeholder 5">
              <a:extLst>
                <a:ext uri="{FF2B5EF4-FFF2-40B4-BE49-F238E27FC236}">
                  <a16:creationId xmlns:a16="http://schemas.microsoft.com/office/drawing/2014/main" id="{C12E757F-93E7-4154-98AF-0A9DE00277EA}"/>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1367748"/>
              <a:ext cx="2049773" cy="136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6149" name="Picture 5" descr="JYHS Logo Purple.png">
            <a:extLst>
              <a:ext uri="{FF2B5EF4-FFF2-40B4-BE49-F238E27FC236}">
                <a16:creationId xmlns:a16="http://schemas.microsoft.com/office/drawing/2014/main" id="{D1FAFBF3-8627-4C9E-9768-FF7A8C24C57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800" y="3495675"/>
            <a:ext cx="136525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BC3CCE1-8888-4B4F-A63D-FF802D3262A7}"/>
              </a:ext>
            </a:extLst>
          </p:cNvPr>
          <p:cNvSpPr>
            <a:spLocks noGrp="1"/>
          </p:cNvSpPr>
          <p:nvPr>
            <p:ph type="title"/>
          </p:nvPr>
        </p:nvSpPr>
        <p:spPr>
          <a:xfrm>
            <a:off x="2714625" y="274638"/>
            <a:ext cx="5972175" cy="1143000"/>
          </a:xfrm>
        </p:spPr>
        <p:txBody>
          <a:bodyPr/>
          <a:lstStyle/>
          <a:p>
            <a:r>
              <a:rPr lang="en-GB" altLang="en-US"/>
              <a:t>Persuasive essays</a:t>
            </a:r>
          </a:p>
        </p:txBody>
      </p:sp>
      <p:sp>
        <p:nvSpPr>
          <p:cNvPr id="16387" name="Content Placeholder 2">
            <a:extLst>
              <a:ext uri="{FF2B5EF4-FFF2-40B4-BE49-F238E27FC236}">
                <a16:creationId xmlns:a16="http://schemas.microsoft.com/office/drawing/2014/main" id="{CDB5E82B-3737-4EF4-8732-7F6CEFBB21CC}"/>
              </a:ext>
            </a:extLst>
          </p:cNvPr>
          <p:cNvSpPr>
            <a:spLocks noGrp="1"/>
          </p:cNvSpPr>
          <p:nvPr>
            <p:ph idx="1"/>
          </p:nvPr>
        </p:nvSpPr>
        <p:spPr>
          <a:xfrm>
            <a:off x="2714625" y="1600200"/>
            <a:ext cx="5972175" cy="4525963"/>
          </a:xfrm>
        </p:spPr>
        <p:txBody>
          <a:bodyPr/>
          <a:lstStyle/>
          <a:p>
            <a:pPr marL="0" indent="0">
              <a:buFont typeface="Arial" panose="020B0604020202020204" pitchFamily="34" charset="0"/>
              <a:buNone/>
            </a:pPr>
            <a:r>
              <a:rPr lang="en-GB" altLang="en-US" sz="2000" i="1">
                <a:solidFill>
                  <a:srgbClr val="FF0000"/>
                </a:solidFill>
              </a:rPr>
              <a:t>Well, they do. </a:t>
            </a:r>
            <a:r>
              <a:rPr lang="en-GB" altLang="en-US" sz="2000" i="1"/>
              <a:t>Some senior managers of hospitals have wanted to close down the unhealthy outlets and replace them with healthier options suited to a hospital but in order to accomplish that they would have to pay the contractors to agree with these changes. For example in order to close down a burger chain, Croydon Healthcare trust had to pay</a:t>
            </a:r>
            <a:r>
              <a:rPr lang="en-GB" altLang="en-US" sz="2000" i="1">
                <a:solidFill>
                  <a:srgbClr val="FF0000"/>
                </a:solidFill>
              </a:rPr>
              <a:t> £24,000</a:t>
            </a:r>
            <a:r>
              <a:rPr lang="en-GB" altLang="en-US" sz="2000" i="1"/>
              <a:t>. Now, </a:t>
            </a:r>
            <a:r>
              <a:rPr lang="en-GB" altLang="en-US" sz="2000" i="1">
                <a:solidFill>
                  <a:srgbClr val="FF0000"/>
                </a:solidFill>
              </a:rPr>
              <a:t>it is quite well known </a:t>
            </a:r>
            <a:r>
              <a:rPr lang="en-GB" altLang="en-US" sz="2000" i="1"/>
              <a:t>that in recent years the NHS has not been doing very well financially. </a:t>
            </a:r>
            <a:r>
              <a:rPr lang="en-GB" altLang="en-US" sz="2000" i="1">
                <a:solidFill>
                  <a:srgbClr val="FF0000"/>
                </a:solidFill>
              </a:rPr>
              <a:t>Since 2013</a:t>
            </a:r>
            <a:r>
              <a:rPr lang="en-GB" altLang="en-US" sz="2000" i="1"/>
              <a:t>, their end-of-year financial results have dropped dramatically and is now sinking below an </a:t>
            </a:r>
            <a:r>
              <a:rPr lang="en-GB" altLang="en-US" sz="2000" i="1">
                <a:solidFill>
                  <a:srgbClr val="FF0000"/>
                </a:solidFill>
              </a:rPr>
              <a:t>uncomfortable -£2.5 million</a:t>
            </a:r>
            <a:r>
              <a:rPr lang="en-GB" altLang="en-US" sz="2000" i="1"/>
              <a:t>, with the amount they are expected to spend continuously on the rise.</a:t>
            </a:r>
          </a:p>
          <a:p>
            <a:pPr marL="0" indent="0">
              <a:buFont typeface="Arial" panose="020B0604020202020204" pitchFamily="34" charset="0"/>
              <a:buNone/>
            </a:pPr>
            <a:endParaRPr lang="en-GB" altLang="en-US" sz="2000" i="1"/>
          </a:p>
          <a:p>
            <a:pPr marL="0" indent="0">
              <a:buFont typeface="Arial" panose="020B0604020202020204" pitchFamily="34" charset="0"/>
              <a:buNone/>
            </a:pPr>
            <a:r>
              <a:rPr lang="en-GB" altLang="en-US" sz="2000">
                <a:solidFill>
                  <a:srgbClr val="7030A0"/>
                </a:solidFill>
              </a:rPr>
              <a:t>Example of National 5 work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09798949-DE2A-4240-B23D-EB06AFCABD3F}"/>
              </a:ext>
            </a:extLst>
          </p:cNvPr>
          <p:cNvSpPr>
            <a:spLocks noGrp="1"/>
          </p:cNvSpPr>
          <p:nvPr>
            <p:ph type="title"/>
          </p:nvPr>
        </p:nvSpPr>
        <p:spPr>
          <a:xfrm>
            <a:off x="2714625" y="0"/>
            <a:ext cx="5972175" cy="836613"/>
          </a:xfrm>
        </p:spPr>
        <p:txBody>
          <a:bodyPr/>
          <a:lstStyle/>
          <a:p>
            <a:r>
              <a:rPr lang="en-GB" altLang="en-US">
                <a:solidFill>
                  <a:srgbClr val="7030A0"/>
                </a:solidFill>
                <a:latin typeface="Gill Sans MT" panose="020B0502020104020203" pitchFamily="34" charset="0"/>
              </a:rPr>
              <a:t>Persuasive essays</a:t>
            </a:r>
          </a:p>
        </p:txBody>
      </p:sp>
      <p:sp>
        <p:nvSpPr>
          <p:cNvPr id="17411" name="Content Placeholder 2">
            <a:extLst>
              <a:ext uri="{FF2B5EF4-FFF2-40B4-BE49-F238E27FC236}">
                <a16:creationId xmlns:a16="http://schemas.microsoft.com/office/drawing/2014/main" id="{60522BF3-4727-4BD9-B17F-832E1A6DD8E7}"/>
              </a:ext>
            </a:extLst>
          </p:cNvPr>
          <p:cNvSpPr>
            <a:spLocks noGrp="1"/>
          </p:cNvSpPr>
          <p:nvPr>
            <p:ph idx="1"/>
          </p:nvPr>
        </p:nvSpPr>
        <p:spPr>
          <a:xfrm>
            <a:off x="2268538" y="836613"/>
            <a:ext cx="6875462" cy="6192837"/>
          </a:xfrm>
        </p:spPr>
        <p:txBody>
          <a:bodyPr/>
          <a:lstStyle/>
          <a:p>
            <a:pPr marL="0" indent="0">
              <a:buFont typeface="Arial" panose="020B0604020202020204" pitchFamily="34" charset="0"/>
              <a:buNone/>
            </a:pPr>
            <a:r>
              <a:rPr lang="en-GB" altLang="en-US" sz="2400" i="1"/>
              <a:t>In the last year, several high-profile cases have involved the use of a Taser. In Leytonstone, a terrorist who had attempted to behead a member of the public was arrested using a Taser, </a:t>
            </a:r>
            <a:r>
              <a:rPr lang="en-GB" altLang="en-US" sz="2400" i="1">
                <a:solidFill>
                  <a:srgbClr val="FF0000"/>
                </a:solidFill>
              </a:rPr>
              <a:t>halting his rampage </a:t>
            </a:r>
            <a:r>
              <a:rPr lang="en-GB" altLang="en-US" sz="2400" i="1"/>
              <a:t>in less than </a:t>
            </a:r>
            <a:r>
              <a:rPr lang="en-GB" altLang="en-US" sz="2400" i="1">
                <a:solidFill>
                  <a:srgbClr val="FF0000"/>
                </a:solidFill>
              </a:rPr>
              <a:t>5 seconds</a:t>
            </a:r>
            <a:r>
              <a:rPr lang="en-GB" altLang="en-US" sz="2400" i="1"/>
              <a:t>. In Greenwich, another terrorist was arrested with the use of a Taser after planting a bomb on a London Underground train, ensuring that no danger from an explosion of a suicide vest was transferred to </a:t>
            </a:r>
            <a:r>
              <a:rPr lang="en-GB" altLang="en-US" sz="2400" i="1">
                <a:solidFill>
                  <a:srgbClr val="FF0000"/>
                </a:solidFill>
              </a:rPr>
              <a:t>innocent bystanders</a:t>
            </a:r>
            <a:r>
              <a:rPr lang="en-GB" altLang="en-US" sz="2400" i="1"/>
              <a:t>. In 2013, an armed 15-year-old was prevented from entering a primary school in Bannockburn after he was struck with a Taser. </a:t>
            </a:r>
            <a:r>
              <a:rPr lang="en-GB" altLang="en-US" sz="2400" i="1">
                <a:solidFill>
                  <a:srgbClr val="FF0000"/>
                </a:solidFill>
              </a:rPr>
              <a:t>There is no doubt </a:t>
            </a:r>
            <a:r>
              <a:rPr lang="en-GB" altLang="en-US" sz="2400" i="1"/>
              <a:t>that Tasers have prevented </a:t>
            </a:r>
            <a:r>
              <a:rPr lang="en-GB" altLang="en-US" sz="2400" i="1">
                <a:solidFill>
                  <a:srgbClr val="FF0000"/>
                </a:solidFill>
              </a:rPr>
              <a:t>countless atrocities </a:t>
            </a:r>
            <a:r>
              <a:rPr lang="en-GB" altLang="en-US" sz="2400" i="1"/>
              <a:t>and saved many lives, and to continue to protect our communities </a:t>
            </a:r>
            <a:r>
              <a:rPr lang="en-GB" altLang="en-US" sz="2400" i="1">
                <a:solidFill>
                  <a:srgbClr val="FF0000"/>
                </a:solidFill>
              </a:rPr>
              <a:t>we must roll out </a:t>
            </a:r>
            <a:r>
              <a:rPr lang="en-GB" altLang="en-US" sz="2400" i="1"/>
              <a:t>Taser to every officer in Scotland.</a:t>
            </a:r>
          </a:p>
          <a:p>
            <a:pPr marL="0" indent="0">
              <a:buFont typeface="Arial" panose="020B0604020202020204" pitchFamily="34" charset="0"/>
              <a:buNone/>
            </a:pPr>
            <a:r>
              <a:rPr lang="en-GB" altLang="en-US" sz="2400">
                <a:solidFill>
                  <a:srgbClr val="7030A0"/>
                </a:solidFill>
              </a:rPr>
              <a:t>Example of Higher work</a:t>
            </a:r>
          </a:p>
          <a:p>
            <a:pPr marL="0" indent="0">
              <a:buFont typeface="Arial" panose="020B0604020202020204" pitchFamily="34" charset="0"/>
              <a:buNone/>
            </a:pPr>
            <a:endParaRPr lang="en-GB" altLang="en-US" sz="2400">
              <a:latin typeface="Gill Sans MT" panose="020B0502020104020203"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54A29C08-6C0E-488A-B00E-AADDFD6F32E1}"/>
              </a:ext>
            </a:extLst>
          </p:cNvPr>
          <p:cNvSpPr>
            <a:spLocks noGrp="1"/>
          </p:cNvSpPr>
          <p:nvPr>
            <p:ph type="title"/>
          </p:nvPr>
        </p:nvSpPr>
        <p:spPr>
          <a:xfrm>
            <a:off x="2714625" y="274638"/>
            <a:ext cx="5972175" cy="1143000"/>
          </a:xfrm>
        </p:spPr>
        <p:txBody>
          <a:bodyPr/>
          <a:lstStyle/>
          <a:p>
            <a:r>
              <a:rPr lang="en-GB" altLang="en-US" dirty="0"/>
              <a:t>Folio workshops N5</a:t>
            </a:r>
          </a:p>
        </p:txBody>
      </p:sp>
      <p:sp>
        <p:nvSpPr>
          <p:cNvPr id="18435" name="Content Placeholder 2">
            <a:extLst>
              <a:ext uri="{FF2B5EF4-FFF2-40B4-BE49-F238E27FC236}">
                <a16:creationId xmlns:a16="http://schemas.microsoft.com/office/drawing/2014/main" id="{3053CE0F-08E8-4838-88B4-0C9DADF8862E}"/>
              </a:ext>
            </a:extLst>
          </p:cNvPr>
          <p:cNvSpPr>
            <a:spLocks noGrp="1"/>
          </p:cNvSpPr>
          <p:nvPr>
            <p:ph idx="1"/>
          </p:nvPr>
        </p:nvSpPr>
        <p:spPr>
          <a:xfrm>
            <a:off x="2714625" y="1600200"/>
            <a:ext cx="5972175" cy="4525963"/>
          </a:xfrm>
        </p:spPr>
        <p:txBody>
          <a:bodyPr/>
          <a:lstStyle/>
          <a:p>
            <a:pPr marL="0" indent="0">
              <a:buNone/>
            </a:pPr>
            <a:r>
              <a:rPr lang="en-GB" altLang="en-US" dirty="0"/>
              <a:t>Thursday lunchtime</a:t>
            </a:r>
          </a:p>
          <a:p>
            <a:pPr marL="0" indent="0">
              <a:buNone/>
            </a:pPr>
            <a:endParaRPr lang="en-GB" altLang="en-US" dirty="0"/>
          </a:p>
          <a:p>
            <a:pPr marL="0" indent="0">
              <a:buFont typeface="Arial" panose="020B0604020202020204" pitchFamily="34" charset="0"/>
              <a:buNone/>
            </a:pPr>
            <a:endParaRPr lang="en-GB" altLang="en-US" dirty="0"/>
          </a:p>
          <a:p>
            <a:pPr marL="0" indent="0">
              <a:buFont typeface="Arial" panose="020B0604020202020204" pitchFamily="34" charset="0"/>
              <a:buNone/>
            </a:pPr>
            <a:endParaRPr lang="en-GB" altLang="en-US" dirty="0"/>
          </a:p>
          <a:p>
            <a:pPr marL="0" indent="0">
              <a:buFont typeface="Arial" panose="020B0604020202020204" pitchFamily="34" charset="0"/>
              <a:buNone/>
            </a:pPr>
            <a:endParaRPr lang="en-GB" altLang="en-US" dirty="0"/>
          </a:p>
          <a:p>
            <a:pPr marL="0" indent="0">
              <a:buFont typeface="Arial" panose="020B0604020202020204" pitchFamily="34" charset="0"/>
              <a:buNone/>
            </a:pPr>
            <a:endParaRPr lang="en-GB" altLang="en-US" dirty="0"/>
          </a:p>
        </p:txBody>
      </p:sp>
      <p:graphicFrame>
        <p:nvGraphicFramePr>
          <p:cNvPr id="2" name="Table 1"/>
          <p:cNvGraphicFramePr>
            <a:graphicFrameLocks noGrp="1"/>
          </p:cNvGraphicFramePr>
          <p:nvPr>
            <p:extLst>
              <p:ext uri="{D42A27DB-BD31-4B8C-83A1-F6EECF244321}">
                <p14:modId xmlns:p14="http://schemas.microsoft.com/office/powerpoint/2010/main" val="1707950190"/>
              </p:ext>
            </p:extLst>
          </p:nvPr>
        </p:nvGraphicFramePr>
        <p:xfrm>
          <a:off x="2555776" y="2492896"/>
          <a:ext cx="5256584" cy="3456383"/>
        </p:xfrm>
        <a:graphic>
          <a:graphicData uri="http://schemas.openxmlformats.org/drawingml/2006/table">
            <a:tbl>
              <a:tblPr firstRow="1" firstCol="1" bandRow="1">
                <a:tableStyleId>{5C22544A-7EE6-4342-B048-85BDC9FD1C3A}</a:tableStyleId>
              </a:tblPr>
              <a:tblGrid>
                <a:gridCol w="2628292">
                  <a:extLst>
                    <a:ext uri="{9D8B030D-6E8A-4147-A177-3AD203B41FA5}">
                      <a16:colId xmlns:a16="http://schemas.microsoft.com/office/drawing/2014/main" val="139133774"/>
                    </a:ext>
                  </a:extLst>
                </a:gridCol>
                <a:gridCol w="2628292">
                  <a:extLst>
                    <a:ext uri="{9D8B030D-6E8A-4147-A177-3AD203B41FA5}">
                      <a16:colId xmlns:a16="http://schemas.microsoft.com/office/drawing/2014/main" val="665084511"/>
                    </a:ext>
                  </a:extLst>
                </a:gridCol>
              </a:tblGrid>
              <a:tr h="493769">
                <a:tc>
                  <a:txBody>
                    <a:bodyPr/>
                    <a:lstStyle/>
                    <a:p>
                      <a:pPr>
                        <a:lnSpc>
                          <a:spcPct val="107000"/>
                        </a:lnSpc>
                        <a:spcAft>
                          <a:spcPts val="0"/>
                        </a:spcAft>
                      </a:pPr>
                      <a:r>
                        <a:rPr lang="en-GB" sz="1800">
                          <a:effectLst/>
                        </a:rPr>
                        <a:t>When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Where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1992519"/>
                  </a:ext>
                </a:extLst>
              </a:tr>
              <a:tr h="493769">
                <a:tc>
                  <a:txBody>
                    <a:bodyPr/>
                    <a:lstStyle/>
                    <a:p>
                      <a:pPr>
                        <a:lnSpc>
                          <a:spcPct val="107000"/>
                        </a:lnSpc>
                        <a:spcAft>
                          <a:spcPts val="0"/>
                        </a:spcAft>
                      </a:pPr>
                      <a:r>
                        <a:rPr lang="en-GB" sz="1800" dirty="0">
                          <a:effectLst/>
                        </a:rPr>
                        <a:t>Thurs 21 Sept, 1.10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Room 4 English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1194561"/>
                  </a:ext>
                </a:extLst>
              </a:tr>
              <a:tr h="493769">
                <a:tc>
                  <a:txBody>
                    <a:bodyPr/>
                    <a:lstStyle/>
                    <a:p>
                      <a:pPr>
                        <a:lnSpc>
                          <a:spcPct val="107000"/>
                        </a:lnSpc>
                        <a:spcAft>
                          <a:spcPts val="0"/>
                        </a:spcAft>
                      </a:pPr>
                      <a:r>
                        <a:rPr lang="en-GB" sz="1800" dirty="0">
                          <a:effectLst/>
                        </a:rPr>
                        <a:t>Thurs 12 Oct, 1.10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Room 4 English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475570"/>
                  </a:ext>
                </a:extLst>
              </a:tr>
              <a:tr h="493769">
                <a:tc>
                  <a:txBody>
                    <a:bodyPr/>
                    <a:lstStyle/>
                    <a:p>
                      <a:pPr>
                        <a:lnSpc>
                          <a:spcPct val="107000"/>
                        </a:lnSpc>
                        <a:spcAft>
                          <a:spcPts val="0"/>
                        </a:spcAft>
                      </a:pPr>
                      <a:r>
                        <a:rPr lang="en-GB" sz="1800" dirty="0">
                          <a:effectLst/>
                        </a:rPr>
                        <a:t>Thurs 26 Oct, 1.10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Room 4 English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43586468"/>
                  </a:ext>
                </a:extLst>
              </a:tr>
              <a:tr h="493769">
                <a:tc>
                  <a:txBody>
                    <a:bodyPr/>
                    <a:lstStyle/>
                    <a:p>
                      <a:pPr>
                        <a:lnSpc>
                          <a:spcPct val="107000"/>
                        </a:lnSpc>
                        <a:spcAft>
                          <a:spcPts val="0"/>
                        </a:spcAft>
                      </a:pPr>
                      <a:r>
                        <a:rPr lang="en-GB" sz="1800" dirty="0">
                          <a:effectLst/>
                        </a:rPr>
                        <a:t>Thurs 9 Nov, 1.10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Room 4 English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6764133"/>
                  </a:ext>
                </a:extLst>
              </a:tr>
              <a:tr h="493769">
                <a:tc>
                  <a:txBody>
                    <a:bodyPr/>
                    <a:lstStyle/>
                    <a:p>
                      <a:pPr>
                        <a:lnSpc>
                          <a:spcPct val="107000"/>
                        </a:lnSpc>
                        <a:spcAft>
                          <a:spcPts val="0"/>
                        </a:spcAft>
                      </a:pPr>
                      <a:r>
                        <a:rPr lang="en-GB" sz="1800" dirty="0">
                          <a:effectLst/>
                        </a:rPr>
                        <a:t>Thurs 23 Nov, 1.10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Room 4 English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1746958"/>
                  </a:ext>
                </a:extLst>
              </a:tr>
              <a:tr h="493769">
                <a:tc>
                  <a:txBody>
                    <a:bodyPr/>
                    <a:lstStyle/>
                    <a:p>
                      <a:pPr>
                        <a:lnSpc>
                          <a:spcPct val="107000"/>
                        </a:lnSpc>
                        <a:spcAft>
                          <a:spcPts val="0"/>
                        </a:spcAft>
                      </a:pPr>
                      <a:r>
                        <a:rPr lang="en-GB" sz="1800" dirty="0">
                          <a:effectLst/>
                        </a:rPr>
                        <a:t>Thurs 7</a:t>
                      </a:r>
                      <a:r>
                        <a:rPr lang="en-GB" sz="1800" baseline="0" dirty="0">
                          <a:effectLst/>
                        </a:rPr>
                        <a:t> </a:t>
                      </a:r>
                      <a:r>
                        <a:rPr lang="en-GB" sz="1800" dirty="0">
                          <a:effectLst/>
                        </a:rPr>
                        <a:t>Dec, 1.10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Room 4 English</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52473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54A29C08-6C0E-488A-B00E-AADDFD6F32E1}"/>
              </a:ext>
            </a:extLst>
          </p:cNvPr>
          <p:cNvSpPr>
            <a:spLocks noGrp="1"/>
          </p:cNvSpPr>
          <p:nvPr>
            <p:ph type="title"/>
          </p:nvPr>
        </p:nvSpPr>
        <p:spPr>
          <a:xfrm>
            <a:off x="2714625" y="274638"/>
            <a:ext cx="5972175" cy="1143000"/>
          </a:xfrm>
        </p:spPr>
        <p:txBody>
          <a:bodyPr/>
          <a:lstStyle/>
          <a:p>
            <a:r>
              <a:rPr lang="en-GB" altLang="en-US" dirty="0"/>
              <a:t>Folio workshops Higher</a:t>
            </a:r>
          </a:p>
        </p:txBody>
      </p:sp>
      <p:sp>
        <p:nvSpPr>
          <p:cNvPr id="18435" name="Content Placeholder 2">
            <a:extLst>
              <a:ext uri="{FF2B5EF4-FFF2-40B4-BE49-F238E27FC236}">
                <a16:creationId xmlns:a16="http://schemas.microsoft.com/office/drawing/2014/main" id="{3053CE0F-08E8-4838-88B4-0C9DADF8862E}"/>
              </a:ext>
            </a:extLst>
          </p:cNvPr>
          <p:cNvSpPr>
            <a:spLocks noGrp="1"/>
          </p:cNvSpPr>
          <p:nvPr>
            <p:ph idx="1"/>
          </p:nvPr>
        </p:nvSpPr>
        <p:spPr>
          <a:xfrm>
            <a:off x="2714625" y="1600200"/>
            <a:ext cx="5972175" cy="4525963"/>
          </a:xfrm>
        </p:spPr>
        <p:txBody>
          <a:bodyPr/>
          <a:lstStyle/>
          <a:p>
            <a:pPr marL="0" indent="0">
              <a:buNone/>
            </a:pPr>
            <a:r>
              <a:rPr lang="en-GB" altLang="en-US" dirty="0"/>
              <a:t>Thursday lunchtime</a:t>
            </a:r>
          </a:p>
          <a:p>
            <a:pPr marL="0" indent="0">
              <a:buNone/>
            </a:pPr>
            <a:endParaRPr lang="en-GB" altLang="en-US" dirty="0"/>
          </a:p>
          <a:p>
            <a:pPr marL="0" indent="0">
              <a:buFont typeface="Arial" panose="020B0604020202020204" pitchFamily="34" charset="0"/>
              <a:buNone/>
            </a:pPr>
            <a:endParaRPr lang="en-GB" altLang="en-US" dirty="0"/>
          </a:p>
          <a:p>
            <a:pPr marL="0" indent="0">
              <a:buFont typeface="Arial" panose="020B0604020202020204" pitchFamily="34" charset="0"/>
              <a:buNone/>
            </a:pPr>
            <a:endParaRPr lang="en-GB" altLang="en-US" dirty="0"/>
          </a:p>
          <a:p>
            <a:pPr marL="0" indent="0">
              <a:buFont typeface="Arial" panose="020B0604020202020204" pitchFamily="34" charset="0"/>
              <a:buNone/>
            </a:pPr>
            <a:endParaRPr lang="en-GB" altLang="en-US" dirty="0"/>
          </a:p>
          <a:p>
            <a:pPr marL="0" indent="0">
              <a:buFont typeface="Arial" panose="020B0604020202020204" pitchFamily="34" charset="0"/>
              <a:buNone/>
            </a:pPr>
            <a:endParaRPr lang="en-GB" altLang="en-US" dirty="0"/>
          </a:p>
        </p:txBody>
      </p:sp>
      <p:graphicFrame>
        <p:nvGraphicFramePr>
          <p:cNvPr id="3" name="Table 2"/>
          <p:cNvGraphicFramePr>
            <a:graphicFrameLocks noGrp="1"/>
          </p:cNvGraphicFramePr>
          <p:nvPr>
            <p:extLst>
              <p:ext uri="{D42A27DB-BD31-4B8C-83A1-F6EECF244321}">
                <p14:modId xmlns:p14="http://schemas.microsoft.com/office/powerpoint/2010/main" val="3081943517"/>
              </p:ext>
            </p:extLst>
          </p:nvPr>
        </p:nvGraphicFramePr>
        <p:xfrm>
          <a:off x="2483768" y="2492893"/>
          <a:ext cx="5904656" cy="3168354"/>
        </p:xfrm>
        <a:graphic>
          <a:graphicData uri="http://schemas.openxmlformats.org/drawingml/2006/table">
            <a:tbl>
              <a:tblPr firstRow="1" firstCol="1" bandRow="1">
                <a:tableStyleId>{5C22544A-7EE6-4342-B048-85BDC9FD1C3A}</a:tableStyleId>
              </a:tblPr>
              <a:tblGrid>
                <a:gridCol w="2952328">
                  <a:extLst>
                    <a:ext uri="{9D8B030D-6E8A-4147-A177-3AD203B41FA5}">
                      <a16:colId xmlns:a16="http://schemas.microsoft.com/office/drawing/2014/main" val="2385983315"/>
                    </a:ext>
                  </a:extLst>
                </a:gridCol>
                <a:gridCol w="2952328">
                  <a:extLst>
                    <a:ext uri="{9D8B030D-6E8A-4147-A177-3AD203B41FA5}">
                      <a16:colId xmlns:a16="http://schemas.microsoft.com/office/drawing/2014/main" val="1263655726"/>
                    </a:ext>
                  </a:extLst>
                </a:gridCol>
              </a:tblGrid>
              <a:tr h="452622">
                <a:tc>
                  <a:txBody>
                    <a:bodyPr/>
                    <a:lstStyle/>
                    <a:p>
                      <a:pPr>
                        <a:lnSpc>
                          <a:spcPct val="107000"/>
                        </a:lnSpc>
                        <a:spcAft>
                          <a:spcPts val="0"/>
                        </a:spcAft>
                      </a:pPr>
                      <a:r>
                        <a:rPr lang="en-GB" sz="1800">
                          <a:effectLst/>
                        </a:rPr>
                        <a:t>When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Where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8414969"/>
                  </a:ext>
                </a:extLst>
              </a:tr>
              <a:tr h="452622">
                <a:tc>
                  <a:txBody>
                    <a:bodyPr/>
                    <a:lstStyle/>
                    <a:p>
                      <a:pPr>
                        <a:lnSpc>
                          <a:spcPct val="107000"/>
                        </a:lnSpc>
                        <a:spcAft>
                          <a:spcPts val="0"/>
                        </a:spcAft>
                      </a:pPr>
                      <a:r>
                        <a:rPr lang="en-GB" sz="1800" dirty="0">
                          <a:effectLst/>
                        </a:rPr>
                        <a:t>Thurs 28 Sept, 1.10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Room 4 English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5936360"/>
                  </a:ext>
                </a:extLst>
              </a:tr>
              <a:tr h="452622">
                <a:tc>
                  <a:txBody>
                    <a:bodyPr/>
                    <a:lstStyle/>
                    <a:p>
                      <a:pPr>
                        <a:lnSpc>
                          <a:spcPct val="107000"/>
                        </a:lnSpc>
                        <a:spcAft>
                          <a:spcPts val="0"/>
                        </a:spcAft>
                      </a:pPr>
                      <a:r>
                        <a:rPr lang="en-GB" sz="1800" dirty="0">
                          <a:effectLst/>
                        </a:rPr>
                        <a:t>Thurs 19 Oct, 1.10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Room 4 English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4186245"/>
                  </a:ext>
                </a:extLst>
              </a:tr>
              <a:tr h="452622">
                <a:tc>
                  <a:txBody>
                    <a:bodyPr/>
                    <a:lstStyle/>
                    <a:p>
                      <a:pPr>
                        <a:lnSpc>
                          <a:spcPct val="107000"/>
                        </a:lnSpc>
                        <a:spcAft>
                          <a:spcPts val="0"/>
                        </a:spcAft>
                      </a:pPr>
                      <a:r>
                        <a:rPr lang="en-GB" sz="1800" dirty="0">
                          <a:effectLst/>
                        </a:rPr>
                        <a:t>Thurs 2 Nov, 1.10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Room 4 English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8564413"/>
                  </a:ext>
                </a:extLst>
              </a:tr>
              <a:tr h="452622">
                <a:tc>
                  <a:txBody>
                    <a:bodyPr/>
                    <a:lstStyle/>
                    <a:p>
                      <a:pPr>
                        <a:lnSpc>
                          <a:spcPct val="107000"/>
                        </a:lnSpc>
                        <a:spcAft>
                          <a:spcPts val="0"/>
                        </a:spcAft>
                      </a:pPr>
                      <a:r>
                        <a:rPr lang="en-GB" sz="1800" dirty="0">
                          <a:effectLst/>
                        </a:rPr>
                        <a:t>Thurs 16 Nov, 1.10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Room 4 English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5926146"/>
                  </a:ext>
                </a:extLst>
              </a:tr>
              <a:tr h="452622">
                <a:tc>
                  <a:txBody>
                    <a:bodyPr/>
                    <a:lstStyle/>
                    <a:p>
                      <a:pPr>
                        <a:lnSpc>
                          <a:spcPct val="107000"/>
                        </a:lnSpc>
                        <a:spcAft>
                          <a:spcPts val="0"/>
                        </a:spcAft>
                      </a:pPr>
                      <a:r>
                        <a:rPr lang="en-GB" sz="1800" dirty="0">
                          <a:effectLst/>
                        </a:rPr>
                        <a:t>Thurs 30 Nov, 1.10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Room 4 English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2284484"/>
                  </a:ext>
                </a:extLst>
              </a:tr>
              <a:tr h="452622">
                <a:tc>
                  <a:txBody>
                    <a:bodyPr/>
                    <a:lstStyle/>
                    <a:p>
                      <a:pPr>
                        <a:lnSpc>
                          <a:spcPct val="107000"/>
                        </a:lnSpc>
                        <a:spcAft>
                          <a:spcPts val="0"/>
                        </a:spcAft>
                      </a:pPr>
                      <a:r>
                        <a:rPr lang="en-GB" sz="1800" dirty="0">
                          <a:effectLst/>
                        </a:rPr>
                        <a:t>Thurs 14 Dec, 1.10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Room 4 English</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8237240"/>
                  </a:ext>
                </a:extLst>
              </a:tr>
            </a:tbl>
          </a:graphicData>
        </a:graphic>
      </p:graphicFrame>
    </p:spTree>
    <p:extLst>
      <p:ext uri="{BB962C8B-B14F-4D97-AF65-F5344CB8AC3E}">
        <p14:creationId xmlns:p14="http://schemas.microsoft.com/office/powerpoint/2010/main" val="2517889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CA117482-CDD4-451C-B31B-B0DC40303090}"/>
              </a:ext>
            </a:extLst>
          </p:cNvPr>
          <p:cNvSpPr>
            <a:spLocks noGrp="1"/>
          </p:cNvSpPr>
          <p:nvPr>
            <p:ph type="title"/>
          </p:nvPr>
        </p:nvSpPr>
        <p:spPr>
          <a:xfrm>
            <a:off x="2714625" y="274638"/>
            <a:ext cx="5972175" cy="1143000"/>
          </a:xfrm>
        </p:spPr>
        <p:txBody>
          <a:bodyPr/>
          <a:lstStyle/>
          <a:p>
            <a:r>
              <a:rPr lang="en-GB" altLang="en-US"/>
              <a:t>RUAE</a:t>
            </a:r>
          </a:p>
        </p:txBody>
      </p:sp>
      <p:sp>
        <p:nvSpPr>
          <p:cNvPr id="19459" name="Content Placeholder 2">
            <a:extLst>
              <a:ext uri="{FF2B5EF4-FFF2-40B4-BE49-F238E27FC236}">
                <a16:creationId xmlns:a16="http://schemas.microsoft.com/office/drawing/2014/main" id="{10A16A7B-80A9-4973-909D-186175847BC2}"/>
              </a:ext>
            </a:extLst>
          </p:cNvPr>
          <p:cNvSpPr>
            <a:spLocks noGrp="1"/>
          </p:cNvSpPr>
          <p:nvPr>
            <p:ph idx="1"/>
          </p:nvPr>
        </p:nvSpPr>
        <p:spPr>
          <a:xfrm>
            <a:off x="2714625" y="1600200"/>
            <a:ext cx="5972175" cy="4525963"/>
          </a:xfrm>
        </p:spPr>
        <p:txBody>
          <a:bodyPr/>
          <a:lstStyle/>
          <a:p>
            <a:pPr marL="0" indent="0">
              <a:buFont typeface="Arial" panose="020B0604020202020204" pitchFamily="34" charset="0"/>
              <a:buNone/>
            </a:pPr>
            <a:r>
              <a:rPr lang="en-GB" altLang="en-US"/>
              <a:t>National 5: read a passage and answer questions</a:t>
            </a:r>
          </a:p>
          <a:p>
            <a:pPr marL="0" indent="0">
              <a:buFont typeface="Arial" panose="020B0604020202020204" pitchFamily="34" charset="0"/>
              <a:buNone/>
            </a:pPr>
            <a:endParaRPr lang="en-GB" altLang="en-US"/>
          </a:p>
          <a:p>
            <a:pPr marL="0" indent="0">
              <a:buFont typeface="Arial" panose="020B0604020202020204" pitchFamily="34" charset="0"/>
              <a:buNone/>
            </a:pPr>
            <a:r>
              <a:rPr lang="en-GB" altLang="en-US"/>
              <a:t>Higher: read 2 passages, answer questions on the first passage and then answer a question comparing the two passages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FD79AE45-C3F4-4F99-9FEB-8512646E9CBA}"/>
              </a:ext>
            </a:extLst>
          </p:cNvPr>
          <p:cNvSpPr>
            <a:spLocks noGrp="1"/>
          </p:cNvSpPr>
          <p:nvPr>
            <p:ph type="title"/>
          </p:nvPr>
        </p:nvSpPr>
        <p:spPr>
          <a:xfrm>
            <a:off x="2714625" y="274638"/>
            <a:ext cx="5972175" cy="1143000"/>
          </a:xfrm>
        </p:spPr>
        <p:txBody>
          <a:bodyPr/>
          <a:lstStyle/>
          <a:p>
            <a:r>
              <a:rPr lang="en-GB" altLang="en-US"/>
              <a:t>What is being tested?</a:t>
            </a:r>
          </a:p>
        </p:txBody>
      </p:sp>
      <p:sp>
        <p:nvSpPr>
          <p:cNvPr id="20483" name="Content Placeholder 2">
            <a:extLst>
              <a:ext uri="{FF2B5EF4-FFF2-40B4-BE49-F238E27FC236}">
                <a16:creationId xmlns:a16="http://schemas.microsoft.com/office/drawing/2014/main" id="{0315A0C5-94BB-44A5-B4C5-B7492779B420}"/>
              </a:ext>
            </a:extLst>
          </p:cNvPr>
          <p:cNvSpPr>
            <a:spLocks noGrp="1"/>
          </p:cNvSpPr>
          <p:nvPr>
            <p:ph idx="1"/>
          </p:nvPr>
        </p:nvSpPr>
        <p:spPr>
          <a:xfrm>
            <a:off x="2714625" y="1600200"/>
            <a:ext cx="5972175" cy="4924425"/>
          </a:xfrm>
        </p:spPr>
        <p:txBody>
          <a:bodyPr/>
          <a:lstStyle/>
          <a:p>
            <a:r>
              <a:rPr lang="en-GB" altLang="en-US"/>
              <a:t>Understanding of the passage (in your own words)</a:t>
            </a:r>
          </a:p>
          <a:p>
            <a:r>
              <a:rPr lang="en-GB" altLang="en-US"/>
              <a:t>Sentence structure/ punctuation</a:t>
            </a:r>
          </a:p>
          <a:p>
            <a:r>
              <a:rPr lang="en-GB" altLang="en-US"/>
              <a:t>Word choice/ context</a:t>
            </a:r>
          </a:p>
          <a:p>
            <a:r>
              <a:rPr lang="en-GB" altLang="en-US"/>
              <a:t>Imagery</a:t>
            </a:r>
          </a:p>
          <a:p>
            <a:r>
              <a:rPr lang="en-GB" altLang="en-US"/>
              <a:t>Tone</a:t>
            </a:r>
          </a:p>
          <a:p>
            <a:r>
              <a:rPr lang="en-GB" altLang="en-US"/>
              <a:t>Linking ideas</a:t>
            </a:r>
          </a:p>
          <a:p>
            <a:r>
              <a:rPr lang="en-GB" altLang="en-US">
                <a:solidFill>
                  <a:srgbClr val="FF0000"/>
                </a:solidFill>
              </a:rPr>
              <a:t>Comparison of two passages</a:t>
            </a:r>
          </a:p>
          <a:p>
            <a:endParaRPr lang="en-GB"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5F845-5D97-499C-8BF3-668508789607}"/>
              </a:ext>
            </a:extLst>
          </p:cNvPr>
          <p:cNvSpPr>
            <a:spLocks noGrp="1"/>
          </p:cNvSpPr>
          <p:nvPr>
            <p:ph type="title"/>
          </p:nvPr>
        </p:nvSpPr>
        <p:spPr>
          <a:xfrm>
            <a:off x="2714625" y="274638"/>
            <a:ext cx="5972175" cy="1143000"/>
          </a:xfrm>
        </p:spPr>
        <p:txBody>
          <a:bodyPr>
            <a:normAutofit fontScale="90000"/>
          </a:bodyPr>
          <a:lstStyle/>
          <a:p>
            <a:pPr>
              <a:defRPr/>
            </a:pPr>
            <a:r>
              <a:rPr lang="en-GB" dirty="0"/>
              <a:t>RUAE (30% of the final mark)</a:t>
            </a:r>
          </a:p>
        </p:txBody>
      </p:sp>
      <p:sp>
        <p:nvSpPr>
          <p:cNvPr id="3" name="Content Placeholder 2">
            <a:extLst>
              <a:ext uri="{FF2B5EF4-FFF2-40B4-BE49-F238E27FC236}">
                <a16:creationId xmlns:a16="http://schemas.microsoft.com/office/drawing/2014/main" id="{34343A7B-F520-49AE-982A-2E8EE2EE11AF}"/>
              </a:ext>
            </a:extLst>
          </p:cNvPr>
          <p:cNvSpPr>
            <a:spLocks noGrp="1"/>
          </p:cNvSpPr>
          <p:nvPr>
            <p:ph idx="1"/>
          </p:nvPr>
        </p:nvSpPr>
        <p:spPr>
          <a:xfrm>
            <a:off x="2714625" y="1600200"/>
            <a:ext cx="5972175" cy="4525963"/>
          </a:xfrm>
        </p:spPr>
        <p:txBody>
          <a:bodyPr/>
          <a:lstStyle/>
          <a:p>
            <a:pPr>
              <a:buFont typeface="Arial" charset="0"/>
              <a:buChar char="•"/>
              <a:defRPr/>
            </a:pPr>
            <a:r>
              <a:rPr lang="en-GB" dirty="0"/>
              <a:t>Read and summarise newspaper articles/ discuss the techniques used within the articles</a:t>
            </a:r>
          </a:p>
          <a:p>
            <a:pPr>
              <a:buFont typeface="Arial" charset="0"/>
              <a:buChar char="•"/>
              <a:defRPr/>
            </a:pPr>
            <a:r>
              <a:rPr lang="en-GB" dirty="0"/>
              <a:t>National 5 and Higher RUAE homework booklets</a:t>
            </a:r>
          </a:p>
          <a:p>
            <a:pPr>
              <a:buFont typeface="Arial" charset="0"/>
              <a:buChar char="•"/>
              <a:defRPr/>
            </a:pPr>
            <a:r>
              <a:rPr lang="en-GB" dirty="0"/>
              <a:t>SQA past papers</a:t>
            </a:r>
          </a:p>
          <a:p>
            <a:pPr>
              <a:buFont typeface="Arial" charset="0"/>
              <a:buChar char="•"/>
              <a:defRPr/>
            </a:pPr>
            <a:r>
              <a:rPr lang="en-GB" dirty="0">
                <a:highlight>
                  <a:srgbClr val="FFFF00"/>
                </a:highlight>
              </a:rPr>
              <a:t>Achieve</a:t>
            </a:r>
            <a:endParaRPr lang="en-GB" dirty="0">
              <a:highlight>
                <a:srgbClr val="FFFF00"/>
              </a:highlight>
              <a:cs typeface="Calibri"/>
            </a:endParaRPr>
          </a:p>
          <a:p>
            <a:pPr>
              <a:buFont typeface="Arial" charset="0"/>
              <a:buChar char="•"/>
              <a:defRPr/>
            </a:pPr>
            <a:r>
              <a:rPr lang="en-GB" dirty="0"/>
              <a:t>Scholar</a:t>
            </a:r>
          </a:p>
          <a:p>
            <a:pPr marL="0" indent="0">
              <a:buFont typeface="Arial" charset="0"/>
              <a:buNone/>
              <a:defRPr/>
            </a:pP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43AF0-F0A3-469D-91BF-48DDFD1A2F5E}"/>
              </a:ext>
            </a:extLst>
          </p:cNvPr>
          <p:cNvSpPr>
            <a:spLocks noGrp="1"/>
          </p:cNvSpPr>
          <p:nvPr>
            <p:ph type="title"/>
          </p:nvPr>
        </p:nvSpPr>
        <p:spPr>
          <a:xfrm>
            <a:off x="2714625" y="274638"/>
            <a:ext cx="5972175" cy="1143000"/>
          </a:xfrm>
        </p:spPr>
        <p:txBody>
          <a:bodyPr>
            <a:normAutofit fontScale="90000"/>
          </a:bodyPr>
          <a:lstStyle/>
          <a:p>
            <a:pPr>
              <a:defRPr/>
            </a:pPr>
            <a:r>
              <a:rPr lang="en-GB" dirty="0">
                <a:solidFill>
                  <a:srgbClr val="7030A0"/>
                </a:solidFill>
              </a:rPr>
              <a:t>Critical reading (40% 0f the final mark)</a:t>
            </a:r>
          </a:p>
        </p:txBody>
      </p:sp>
      <p:sp>
        <p:nvSpPr>
          <p:cNvPr id="22531" name="Content Placeholder 2">
            <a:extLst>
              <a:ext uri="{FF2B5EF4-FFF2-40B4-BE49-F238E27FC236}">
                <a16:creationId xmlns:a16="http://schemas.microsoft.com/office/drawing/2014/main" id="{821EA4B3-6115-456E-941C-6EDF13BC0B03}"/>
              </a:ext>
            </a:extLst>
          </p:cNvPr>
          <p:cNvSpPr>
            <a:spLocks noGrp="1"/>
          </p:cNvSpPr>
          <p:nvPr>
            <p:ph idx="1"/>
          </p:nvPr>
        </p:nvSpPr>
        <p:spPr>
          <a:xfrm>
            <a:off x="2714625" y="1600200"/>
            <a:ext cx="5972175" cy="4525963"/>
          </a:xfrm>
        </p:spPr>
        <p:txBody>
          <a:bodyPr/>
          <a:lstStyle/>
          <a:p>
            <a:pPr marL="0" indent="0">
              <a:buFont typeface="Arial" panose="020B0604020202020204" pitchFamily="34" charset="0"/>
              <a:buNone/>
            </a:pPr>
            <a:endParaRPr lang="en-GB" altLang="en-US"/>
          </a:p>
          <a:p>
            <a:pPr marL="0" indent="0">
              <a:buFont typeface="Arial" panose="020B0604020202020204" pitchFamily="34" charset="0"/>
              <a:buNone/>
            </a:pPr>
            <a:r>
              <a:rPr lang="en-GB" altLang="en-US"/>
              <a:t>There are two parts to this exam paper:</a:t>
            </a:r>
          </a:p>
          <a:p>
            <a:pPr marL="0" indent="0">
              <a:buFont typeface="Arial" panose="020B0604020202020204" pitchFamily="34" charset="0"/>
              <a:buNone/>
            </a:pPr>
            <a:endParaRPr lang="en-GB" altLang="en-US"/>
          </a:p>
          <a:p>
            <a:pPr marL="0" indent="0">
              <a:buFont typeface="Arial" panose="020B0604020202020204" pitchFamily="34" charset="0"/>
              <a:buNone/>
            </a:pPr>
            <a:r>
              <a:rPr lang="en-GB" altLang="en-US"/>
              <a:t>Scottish set texts</a:t>
            </a:r>
          </a:p>
          <a:p>
            <a:pPr marL="0" indent="0">
              <a:buFont typeface="Arial" panose="020B0604020202020204" pitchFamily="34" charset="0"/>
              <a:buNone/>
            </a:pPr>
            <a:r>
              <a:rPr lang="en-GB" altLang="en-US"/>
              <a:t>Critical essay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7C592-A98F-48FF-B318-4791708E8C1A}"/>
              </a:ext>
            </a:extLst>
          </p:cNvPr>
          <p:cNvSpPr>
            <a:spLocks noGrp="1"/>
          </p:cNvSpPr>
          <p:nvPr>
            <p:ph type="title"/>
          </p:nvPr>
        </p:nvSpPr>
        <p:spPr>
          <a:xfrm>
            <a:off x="2714625" y="274638"/>
            <a:ext cx="5972175" cy="1143000"/>
          </a:xfrm>
        </p:spPr>
        <p:txBody>
          <a:bodyPr>
            <a:normAutofit fontScale="90000"/>
          </a:bodyPr>
          <a:lstStyle/>
          <a:p>
            <a:pPr>
              <a:defRPr/>
            </a:pPr>
            <a:r>
              <a:rPr lang="en-GB" dirty="0">
                <a:solidFill>
                  <a:srgbClr val="7030A0"/>
                </a:solidFill>
              </a:rPr>
              <a:t>Critical reading (40% of the final mark)</a:t>
            </a:r>
          </a:p>
        </p:txBody>
      </p:sp>
      <p:sp>
        <p:nvSpPr>
          <p:cNvPr id="3" name="Content Placeholder 2">
            <a:extLst>
              <a:ext uri="{FF2B5EF4-FFF2-40B4-BE49-F238E27FC236}">
                <a16:creationId xmlns:a16="http://schemas.microsoft.com/office/drawing/2014/main" id="{20116C2B-90B1-40F8-A13A-6AA0064037D5}"/>
              </a:ext>
            </a:extLst>
          </p:cNvPr>
          <p:cNvSpPr>
            <a:spLocks noGrp="1"/>
          </p:cNvSpPr>
          <p:nvPr>
            <p:ph idx="1"/>
          </p:nvPr>
        </p:nvSpPr>
        <p:spPr>
          <a:xfrm>
            <a:off x="2714625" y="1484313"/>
            <a:ext cx="5972175" cy="4641850"/>
          </a:xfrm>
        </p:spPr>
        <p:txBody>
          <a:bodyPr/>
          <a:lstStyle/>
          <a:p>
            <a:pPr marL="0" indent="0">
              <a:buFont typeface="Arial" charset="0"/>
              <a:buNone/>
              <a:defRPr/>
            </a:pPr>
            <a:r>
              <a:rPr lang="en-GB" dirty="0"/>
              <a:t>Scottish set Texts</a:t>
            </a:r>
          </a:p>
          <a:p>
            <a:pPr>
              <a:buFont typeface="Arial" charset="0"/>
              <a:buChar char="•"/>
              <a:defRPr/>
            </a:pPr>
            <a:r>
              <a:rPr lang="en-GB" dirty="0"/>
              <a:t>6 poems / short story/ play</a:t>
            </a:r>
          </a:p>
          <a:p>
            <a:pPr>
              <a:buFont typeface="Arial" charset="0"/>
              <a:buChar char="•"/>
              <a:defRPr/>
            </a:pPr>
            <a:r>
              <a:rPr lang="en-GB" dirty="0"/>
              <a:t>1 poem/ extract will be provided in the exam and there will be 5 questions on it </a:t>
            </a:r>
          </a:p>
          <a:p>
            <a:pPr>
              <a:buFont typeface="Arial" charset="0"/>
              <a:buChar char="•"/>
              <a:defRPr/>
            </a:pPr>
            <a:r>
              <a:rPr lang="en-GB" dirty="0"/>
              <a:t>The final question will ask the candidate to compare the given poem to at least one other (8 marks for Nat 5 and </a:t>
            </a:r>
            <a:r>
              <a:rPr lang="en-GB" dirty="0">
                <a:solidFill>
                  <a:srgbClr val="FF0000"/>
                </a:solidFill>
              </a:rPr>
              <a:t>10 for Higher)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D147C9AF-F17B-4BCE-BEA0-53326D408606}"/>
              </a:ext>
            </a:extLst>
          </p:cNvPr>
          <p:cNvSpPr>
            <a:spLocks noGrp="1"/>
          </p:cNvSpPr>
          <p:nvPr>
            <p:ph type="title"/>
          </p:nvPr>
        </p:nvSpPr>
        <p:spPr>
          <a:xfrm>
            <a:off x="2714625" y="274638"/>
            <a:ext cx="5972175" cy="1143000"/>
          </a:xfrm>
        </p:spPr>
        <p:txBody>
          <a:bodyPr/>
          <a:lstStyle/>
          <a:p>
            <a:r>
              <a:rPr lang="en-GB" altLang="en-US">
                <a:solidFill>
                  <a:srgbClr val="7030A0"/>
                </a:solidFill>
              </a:rPr>
              <a:t>Critical reading</a:t>
            </a:r>
          </a:p>
        </p:txBody>
      </p:sp>
      <p:sp>
        <p:nvSpPr>
          <p:cNvPr id="3" name="Content Placeholder 2">
            <a:extLst>
              <a:ext uri="{FF2B5EF4-FFF2-40B4-BE49-F238E27FC236}">
                <a16:creationId xmlns:a16="http://schemas.microsoft.com/office/drawing/2014/main" id="{D78B14A5-C97C-4AD8-8B7B-12826840DD7B}"/>
              </a:ext>
            </a:extLst>
          </p:cNvPr>
          <p:cNvSpPr>
            <a:spLocks noGrp="1"/>
          </p:cNvSpPr>
          <p:nvPr>
            <p:ph idx="1"/>
          </p:nvPr>
        </p:nvSpPr>
        <p:spPr>
          <a:xfrm>
            <a:off x="2714625" y="1600200"/>
            <a:ext cx="5972175" cy="4525963"/>
          </a:xfrm>
        </p:spPr>
        <p:txBody>
          <a:bodyPr/>
          <a:lstStyle/>
          <a:p>
            <a:pPr marL="0" indent="0">
              <a:buFont typeface="Arial" charset="0"/>
              <a:buNone/>
              <a:defRPr/>
            </a:pPr>
            <a:r>
              <a:rPr lang="en-GB" dirty="0">
                <a:solidFill>
                  <a:srgbClr val="7030A0"/>
                </a:solidFill>
              </a:rPr>
              <a:t>Scottish set texts</a:t>
            </a:r>
          </a:p>
          <a:p>
            <a:pPr>
              <a:buFont typeface="Arial" charset="0"/>
              <a:buChar char="•"/>
              <a:defRPr/>
            </a:pPr>
            <a:r>
              <a:rPr lang="en-GB" dirty="0"/>
              <a:t>Learn the annotation of the poems/ story</a:t>
            </a:r>
          </a:p>
          <a:p>
            <a:pPr>
              <a:buFont typeface="Arial" charset="0"/>
              <a:buChar char="•"/>
              <a:defRPr/>
            </a:pPr>
            <a:r>
              <a:rPr lang="en-GB" dirty="0"/>
              <a:t>Learn the themes that link the poems and ideas to support</a:t>
            </a:r>
          </a:p>
          <a:p>
            <a:pPr>
              <a:buFont typeface="Arial" charset="0"/>
              <a:buChar char="•"/>
              <a:defRPr/>
            </a:pPr>
            <a:r>
              <a:rPr lang="en-GB" dirty="0"/>
              <a:t>SQA past papers</a:t>
            </a:r>
          </a:p>
          <a:p>
            <a:pPr>
              <a:buFont typeface="Arial" charset="0"/>
              <a:buChar char="•"/>
              <a:defRPr/>
            </a:pPr>
            <a:r>
              <a:rPr lang="en-GB" dirty="0"/>
              <a:t>BBC </a:t>
            </a:r>
            <a:r>
              <a:rPr lang="en-GB" dirty="0" err="1"/>
              <a:t>bitesize</a:t>
            </a:r>
            <a:endParaRPr lang="en-GB" dirty="0"/>
          </a:p>
          <a:p>
            <a:pPr marL="0" indent="0">
              <a:buFont typeface="Arial" panose="020B0604020202020204" pitchFamily="34" charset="0"/>
              <a:buNone/>
              <a:defRPr/>
            </a:pPr>
            <a:endParaRPr lang="en-GB" dirty="0"/>
          </a:p>
          <a:p>
            <a:pPr>
              <a:buFont typeface="Arial" charset="0"/>
              <a:buChar char="•"/>
              <a:defRPr/>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9092D-8245-43FF-AB50-D21A445B3F47}"/>
              </a:ext>
            </a:extLst>
          </p:cNvPr>
          <p:cNvSpPr>
            <a:spLocks noGrp="1"/>
          </p:cNvSpPr>
          <p:nvPr>
            <p:ph type="title"/>
          </p:nvPr>
        </p:nvSpPr>
        <p:spPr>
          <a:xfrm>
            <a:off x="2714625" y="274638"/>
            <a:ext cx="5972175" cy="1143000"/>
          </a:xfrm>
        </p:spPr>
        <p:txBody>
          <a:bodyPr>
            <a:normAutofit fontScale="90000"/>
          </a:bodyPr>
          <a:lstStyle/>
          <a:p>
            <a:pPr>
              <a:defRPr/>
            </a:pPr>
            <a:r>
              <a:rPr lang="en-GB" dirty="0">
                <a:solidFill>
                  <a:srgbClr val="7030A0"/>
                </a:solidFill>
              </a:rPr>
              <a:t>Structure of National 5 and Higher</a:t>
            </a:r>
          </a:p>
        </p:txBody>
      </p:sp>
      <p:sp>
        <p:nvSpPr>
          <p:cNvPr id="7171" name="Content Placeholder 2">
            <a:extLst>
              <a:ext uri="{FF2B5EF4-FFF2-40B4-BE49-F238E27FC236}">
                <a16:creationId xmlns:a16="http://schemas.microsoft.com/office/drawing/2014/main" id="{221ACC88-2D4A-4C3A-9404-AFAFAB5D0F4A}"/>
              </a:ext>
            </a:extLst>
          </p:cNvPr>
          <p:cNvSpPr>
            <a:spLocks noGrp="1"/>
          </p:cNvSpPr>
          <p:nvPr>
            <p:ph idx="1"/>
          </p:nvPr>
        </p:nvSpPr>
        <p:spPr>
          <a:xfrm>
            <a:off x="2714625" y="1600200"/>
            <a:ext cx="5972175" cy="4525963"/>
          </a:xfrm>
        </p:spPr>
        <p:txBody>
          <a:bodyPr/>
          <a:lstStyle/>
          <a:p>
            <a:pPr marL="0" indent="0">
              <a:buFont typeface="Arial" panose="020B0604020202020204" pitchFamily="34" charset="0"/>
              <a:buNone/>
            </a:pPr>
            <a:r>
              <a:rPr lang="en-GB" altLang="en-US" dirty="0"/>
              <a:t>Folio: 30%</a:t>
            </a:r>
          </a:p>
          <a:p>
            <a:pPr marL="0" indent="0">
              <a:buFont typeface="Arial" panose="020B0604020202020204" pitchFamily="34" charset="0"/>
              <a:buNone/>
            </a:pPr>
            <a:endParaRPr lang="en-GB" altLang="en-US"/>
          </a:p>
          <a:p>
            <a:pPr marL="0" indent="0">
              <a:buFont typeface="Arial" panose="020B0604020202020204" pitchFamily="34" charset="0"/>
              <a:buNone/>
            </a:pPr>
            <a:r>
              <a:rPr lang="en-GB" altLang="en-US" dirty="0"/>
              <a:t>Reading for Understanding, Analysis and Evaluation: 30%</a:t>
            </a:r>
            <a:endParaRPr lang="en-GB" altLang="en-US" dirty="0">
              <a:cs typeface="Calibri"/>
            </a:endParaRPr>
          </a:p>
          <a:p>
            <a:pPr marL="0" indent="0">
              <a:buFont typeface="Arial" panose="020B0604020202020204" pitchFamily="34" charset="0"/>
              <a:buNone/>
            </a:pPr>
            <a:endParaRPr lang="en-GB" altLang="en-US"/>
          </a:p>
          <a:p>
            <a:pPr marL="0" indent="0">
              <a:buFont typeface="Arial" panose="020B0604020202020204" pitchFamily="34" charset="0"/>
              <a:buNone/>
            </a:pPr>
            <a:r>
              <a:rPr lang="en-GB" altLang="en-US" dirty="0"/>
              <a:t>Critical Reading: 40%</a:t>
            </a:r>
            <a:endParaRPr lang="en-GB" altLang="en-US" dirty="0">
              <a:cs typeface="Calibri"/>
            </a:endParaRPr>
          </a:p>
          <a:p>
            <a:pPr marL="0" indent="0">
              <a:buNone/>
            </a:pPr>
            <a:endParaRPr lang="en-GB" altLang="en-US" dirty="0">
              <a:cs typeface="Calibri"/>
            </a:endParaRPr>
          </a:p>
          <a:p>
            <a:pPr marL="0" indent="0">
              <a:buNone/>
            </a:pPr>
            <a:endParaRPr lang="en-GB" altLang="en-US" dirty="0">
              <a:solidFill>
                <a:srgbClr val="FF0000"/>
              </a:solidFill>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18935C-16CB-4590-BD3C-8EF96A046D57}"/>
              </a:ext>
            </a:extLst>
          </p:cNvPr>
          <p:cNvSpPr>
            <a:spLocks noGrp="1"/>
          </p:cNvSpPr>
          <p:nvPr>
            <p:ph type="title"/>
          </p:nvPr>
        </p:nvSpPr>
        <p:spPr>
          <a:xfrm>
            <a:off x="2714625" y="274638"/>
            <a:ext cx="5972175" cy="1143000"/>
          </a:xfrm>
        </p:spPr>
        <p:txBody>
          <a:bodyPr/>
          <a:lstStyle/>
          <a:p>
            <a:r>
              <a:rPr lang="en-GB" altLang="en-US">
                <a:solidFill>
                  <a:srgbClr val="7030A0"/>
                </a:solidFill>
              </a:rPr>
              <a:t>Critical Reading</a:t>
            </a:r>
          </a:p>
        </p:txBody>
      </p:sp>
      <p:sp>
        <p:nvSpPr>
          <p:cNvPr id="25603" name="Content Placeholder 2">
            <a:extLst>
              <a:ext uri="{FF2B5EF4-FFF2-40B4-BE49-F238E27FC236}">
                <a16:creationId xmlns:a16="http://schemas.microsoft.com/office/drawing/2014/main" id="{C8EFB0DC-99C2-4745-AA72-4A9A9C2BD433}"/>
              </a:ext>
            </a:extLst>
          </p:cNvPr>
          <p:cNvSpPr>
            <a:spLocks noGrp="1"/>
          </p:cNvSpPr>
          <p:nvPr>
            <p:ph idx="1"/>
          </p:nvPr>
        </p:nvSpPr>
        <p:spPr>
          <a:xfrm>
            <a:off x="2714625" y="1600200"/>
            <a:ext cx="5972175" cy="4525963"/>
          </a:xfrm>
        </p:spPr>
        <p:txBody>
          <a:bodyPr/>
          <a:lstStyle/>
          <a:p>
            <a:pPr marL="0" indent="0">
              <a:buFont typeface="Arial" panose="020B0604020202020204" pitchFamily="34" charset="0"/>
              <a:buNone/>
            </a:pPr>
            <a:r>
              <a:rPr lang="en-GB" altLang="en-US" dirty="0">
                <a:solidFill>
                  <a:srgbClr val="7030A0"/>
                </a:solidFill>
              </a:rPr>
              <a:t>Critical essay</a:t>
            </a:r>
          </a:p>
          <a:p>
            <a:pPr marL="0" indent="0">
              <a:buFont typeface="Arial" panose="020B0604020202020204" pitchFamily="34" charset="0"/>
              <a:buNone/>
            </a:pPr>
            <a:r>
              <a:rPr lang="en-GB" altLang="en-US" dirty="0"/>
              <a:t>The candidate will be asked to answer an unseen question on the text they have studied in class.</a:t>
            </a:r>
          </a:p>
          <a:p>
            <a:pPr marL="0" indent="0">
              <a:buFont typeface="Arial" panose="020B0604020202020204" pitchFamily="34" charset="0"/>
              <a:buNone/>
            </a:pPr>
            <a:endParaRPr lang="en-GB" altLang="en-US" dirty="0"/>
          </a:p>
          <a:p>
            <a:pPr marL="0" indent="0">
              <a:buFont typeface="Arial" panose="020B0604020202020204" pitchFamily="34" charset="0"/>
              <a:buNone/>
            </a:pPr>
            <a:r>
              <a:rPr lang="en-GB" altLang="en-US" dirty="0"/>
              <a:t>This will be prose, prose non fiction, poetry, media or drama (not the genre of the Scottish text).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6890A17C-6D72-498E-952E-C3C9D91454E6}"/>
              </a:ext>
            </a:extLst>
          </p:cNvPr>
          <p:cNvSpPr>
            <a:spLocks noGrp="1"/>
          </p:cNvSpPr>
          <p:nvPr>
            <p:ph type="title"/>
          </p:nvPr>
        </p:nvSpPr>
        <p:spPr>
          <a:xfrm>
            <a:off x="2714625" y="274638"/>
            <a:ext cx="5972175" cy="1143000"/>
          </a:xfrm>
        </p:spPr>
        <p:txBody>
          <a:bodyPr/>
          <a:lstStyle/>
          <a:p>
            <a:r>
              <a:rPr lang="en-GB" altLang="en-US"/>
              <a:t>Critical reading </a:t>
            </a:r>
          </a:p>
        </p:txBody>
      </p:sp>
      <p:sp>
        <p:nvSpPr>
          <p:cNvPr id="26627" name="Content Placeholder 2">
            <a:extLst>
              <a:ext uri="{FF2B5EF4-FFF2-40B4-BE49-F238E27FC236}">
                <a16:creationId xmlns:a16="http://schemas.microsoft.com/office/drawing/2014/main" id="{1AF9A5C7-5799-4137-82D3-C1CAF75BA675}"/>
              </a:ext>
            </a:extLst>
          </p:cNvPr>
          <p:cNvSpPr>
            <a:spLocks noGrp="1"/>
          </p:cNvSpPr>
          <p:nvPr>
            <p:ph idx="1"/>
          </p:nvPr>
        </p:nvSpPr>
        <p:spPr>
          <a:xfrm>
            <a:off x="2714625" y="1600200"/>
            <a:ext cx="5972175" cy="4525963"/>
          </a:xfrm>
        </p:spPr>
        <p:txBody>
          <a:bodyPr/>
          <a:lstStyle/>
          <a:p>
            <a:pPr marL="0" indent="0">
              <a:buFont typeface="Arial" panose="020B0604020202020204" pitchFamily="34" charset="0"/>
              <a:buNone/>
            </a:pPr>
            <a:r>
              <a:rPr lang="en-GB" altLang="en-US"/>
              <a:t>Plan essays using the P.E.E.L. structure.</a:t>
            </a:r>
          </a:p>
          <a:p>
            <a:pPr marL="0" indent="0">
              <a:buFont typeface="Arial" panose="020B0604020202020204" pitchFamily="34" charset="0"/>
              <a:buNone/>
            </a:pPr>
            <a:endParaRPr lang="en-GB" altLang="en-US"/>
          </a:p>
          <a:p>
            <a:pPr marL="0" indent="0">
              <a:buFont typeface="Arial" panose="020B0604020202020204" pitchFamily="34" charset="0"/>
              <a:buNone/>
            </a:pPr>
            <a:r>
              <a:rPr lang="en-GB" altLang="en-US">
                <a:solidFill>
                  <a:srgbClr val="7030A0"/>
                </a:solidFill>
              </a:rPr>
              <a:t>P</a:t>
            </a:r>
            <a:r>
              <a:rPr lang="en-GB" altLang="en-US"/>
              <a:t>oint</a:t>
            </a:r>
          </a:p>
          <a:p>
            <a:pPr marL="0" indent="0">
              <a:buFont typeface="Arial" panose="020B0604020202020204" pitchFamily="34" charset="0"/>
              <a:buNone/>
            </a:pPr>
            <a:r>
              <a:rPr lang="en-GB" altLang="en-US">
                <a:solidFill>
                  <a:srgbClr val="7030A0"/>
                </a:solidFill>
              </a:rPr>
              <a:t>E</a:t>
            </a:r>
            <a:r>
              <a:rPr lang="en-GB" altLang="en-US"/>
              <a:t>xample (quote/ specific scene)</a:t>
            </a:r>
          </a:p>
          <a:p>
            <a:pPr marL="0" indent="0">
              <a:buFont typeface="Arial" panose="020B0604020202020204" pitchFamily="34" charset="0"/>
              <a:buNone/>
            </a:pPr>
            <a:r>
              <a:rPr lang="en-GB" altLang="en-US">
                <a:solidFill>
                  <a:srgbClr val="7030A0"/>
                </a:solidFill>
              </a:rPr>
              <a:t>E</a:t>
            </a:r>
            <a:r>
              <a:rPr lang="en-GB" altLang="en-US"/>
              <a:t>xplain (analyse the example)</a:t>
            </a:r>
          </a:p>
          <a:p>
            <a:pPr marL="0" indent="0">
              <a:buFont typeface="Arial" panose="020B0604020202020204" pitchFamily="34" charset="0"/>
              <a:buNone/>
            </a:pPr>
            <a:r>
              <a:rPr lang="en-GB" altLang="en-US">
                <a:solidFill>
                  <a:srgbClr val="7030A0"/>
                </a:solidFill>
              </a:rPr>
              <a:t>L</a:t>
            </a:r>
            <a:r>
              <a:rPr lang="en-GB" altLang="en-US"/>
              <a:t>ink </a:t>
            </a:r>
            <a:r>
              <a:rPr lang="en-GB" altLang="en-US">
                <a:solidFill>
                  <a:srgbClr val="FF0000"/>
                </a:solidFill>
              </a:rPr>
              <a:t>(link ideas back to the question)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8373FDEA-9FB4-42C7-B808-71AC4DBB750D}"/>
              </a:ext>
            </a:extLst>
          </p:cNvPr>
          <p:cNvSpPr>
            <a:spLocks noGrp="1"/>
          </p:cNvSpPr>
          <p:nvPr>
            <p:ph type="title"/>
          </p:nvPr>
        </p:nvSpPr>
        <p:spPr>
          <a:xfrm>
            <a:off x="2714625" y="274638"/>
            <a:ext cx="5972175" cy="1143000"/>
          </a:xfrm>
        </p:spPr>
        <p:txBody>
          <a:bodyPr/>
          <a:lstStyle/>
          <a:p>
            <a:r>
              <a:rPr lang="en-GB" altLang="en-US">
                <a:solidFill>
                  <a:srgbClr val="7030A0"/>
                </a:solidFill>
              </a:rPr>
              <a:t>Critical reading</a:t>
            </a:r>
          </a:p>
        </p:txBody>
      </p:sp>
      <p:sp>
        <p:nvSpPr>
          <p:cNvPr id="3" name="Content Placeholder 2">
            <a:extLst>
              <a:ext uri="{FF2B5EF4-FFF2-40B4-BE49-F238E27FC236}">
                <a16:creationId xmlns:a16="http://schemas.microsoft.com/office/drawing/2014/main" id="{E1CD0E7E-105E-49B5-B68D-DEF6134A1246}"/>
              </a:ext>
            </a:extLst>
          </p:cNvPr>
          <p:cNvSpPr>
            <a:spLocks noGrp="1"/>
          </p:cNvSpPr>
          <p:nvPr>
            <p:ph idx="1"/>
          </p:nvPr>
        </p:nvSpPr>
        <p:spPr>
          <a:xfrm>
            <a:off x="2714625" y="1600200"/>
            <a:ext cx="5972175" cy="4525963"/>
          </a:xfrm>
        </p:spPr>
        <p:txBody>
          <a:bodyPr/>
          <a:lstStyle/>
          <a:p>
            <a:pPr>
              <a:buFont typeface="Arial" charset="0"/>
              <a:buChar char="•"/>
              <a:defRPr/>
            </a:pPr>
            <a:r>
              <a:rPr lang="en-GB" dirty="0"/>
              <a:t>Learn key quotes/ examples</a:t>
            </a:r>
          </a:p>
          <a:p>
            <a:pPr>
              <a:buFont typeface="Arial" charset="0"/>
              <a:buChar char="•"/>
              <a:defRPr/>
            </a:pPr>
            <a:r>
              <a:rPr lang="en-GB" dirty="0"/>
              <a:t>Re read the text</a:t>
            </a:r>
          </a:p>
          <a:p>
            <a:pPr>
              <a:buFont typeface="Arial" charset="0"/>
              <a:buChar char="•"/>
              <a:defRPr/>
            </a:pPr>
            <a:r>
              <a:rPr lang="en-GB" dirty="0"/>
              <a:t>Write some essays in the 45 minutes allowed</a:t>
            </a:r>
          </a:p>
          <a:p>
            <a:pPr>
              <a:buFont typeface="Arial" charset="0"/>
              <a:buChar char="•"/>
              <a:defRPr/>
            </a:pPr>
            <a:r>
              <a:rPr lang="en-GB" dirty="0"/>
              <a:t>Check for technical accuracy</a:t>
            </a:r>
          </a:p>
          <a:p>
            <a:pPr marL="0" indent="0">
              <a:buFont typeface="Arial" charset="0"/>
              <a:buNone/>
              <a:defRPr/>
            </a:pPr>
            <a:endParaRPr lang="en-GB" dirty="0"/>
          </a:p>
          <a:p>
            <a:pPr marL="0" indent="0">
              <a:buFont typeface="Arial" charset="0"/>
              <a:buNone/>
              <a:defRPr/>
            </a:pP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F848A-9A62-869E-B8B0-EE8965E120C5}"/>
              </a:ext>
            </a:extLst>
          </p:cNvPr>
          <p:cNvSpPr>
            <a:spLocks noGrp="1"/>
          </p:cNvSpPr>
          <p:nvPr>
            <p:ph type="title"/>
          </p:nvPr>
        </p:nvSpPr>
        <p:spPr/>
        <p:txBody>
          <a:bodyPr/>
          <a:lstStyle/>
          <a:p>
            <a:r>
              <a:rPr lang="en-GB" dirty="0"/>
              <a:t>Timeline</a:t>
            </a:r>
          </a:p>
        </p:txBody>
      </p:sp>
      <p:sp>
        <p:nvSpPr>
          <p:cNvPr id="3" name="Content Placeholder 2">
            <a:extLst>
              <a:ext uri="{FF2B5EF4-FFF2-40B4-BE49-F238E27FC236}">
                <a16:creationId xmlns:a16="http://schemas.microsoft.com/office/drawing/2014/main" id="{AF588522-BA72-14A9-61E3-602F9A373B26}"/>
              </a:ext>
            </a:extLst>
          </p:cNvPr>
          <p:cNvSpPr>
            <a:spLocks noGrp="1"/>
          </p:cNvSpPr>
          <p:nvPr>
            <p:ph idx="1"/>
          </p:nvPr>
        </p:nvSpPr>
        <p:spPr/>
        <p:txBody>
          <a:bodyPr/>
          <a:lstStyle/>
          <a:p>
            <a:pPr marL="0" indent="0">
              <a:buNone/>
            </a:pPr>
            <a:r>
              <a:rPr lang="en-GB" dirty="0"/>
              <a:t>Oct – first draft of folio</a:t>
            </a:r>
          </a:p>
          <a:p>
            <a:pPr marL="0" indent="0">
              <a:buNone/>
            </a:pPr>
            <a:r>
              <a:rPr lang="en-GB" dirty="0"/>
              <a:t>Nov – pre prelim (Scottish set text)</a:t>
            </a:r>
          </a:p>
          <a:p>
            <a:pPr marL="0" indent="0">
              <a:buNone/>
            </a:pPr>
            <a:r>
              <a:rPr lang="en-GB" dirty="0"/>
              <a:t>Dec – final draft of folio</a:t>
            </a:r>
          </a:p>
          <a:p>
            <a:pPr marL="0" indent="0">
              <a:buNone/>
            </a:pPr>
            <a:r>
              <a:rPr lang="en-GB" dirty="0"/>
              <a:t>Dec – RUAE prelim</a:t>
            </a:r>
          </a:p>
          <a:p>
            <a:pPr marL="0" indent="0">
              <a:buNone/>
            </a:pPr>
            <a:r>
              <a:rPr lang="en-GB"/>
              <a:t>Jan - </a:t>
            </a:r>
            <a:r>
              <a:rPr lang="en-GB" dirty="0"/>
              <a:t>Critical </a:t>
            </a:r>
            <a:r>
              <a:rPr lang="en-GB"/>
              <a:t>reading prelim</a:t>
            </a:r>
          </a:p>
          <a:p>
            <a:pPr marL="0" indent="0">
              <a:buNone/>
            </a:pPr>
            <a:endParaRPr lang="en-GB" dirty="0"/>
          </a:p>
        </p:txBody>
      </p:sp>
    </p:spTree>
    <p:extLst>
      <p:ext uri="{BB962C8B-B14F-4D97-AF65-F5344CB8AC3E}">
        <p14:creationId xmlns:p14="http://schemas.microsoft.com/office/powerpoint/2010/main" val="858581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FE075BF4-6E2E-41EE-89FB-15C8C5A52811}"/>
              </a:ext>
            </a:extLst>
          </p:cNvPr>
          <p:cNvSpPr>
            <a:spLocks noGrp="1"/>
          </p:cNvSpPr>
          <p:nvPr>
            <p:ph type="title"/>
          </p:nvPr>
        </p:nvSpPr>
        <p:spPr>
          <a:xfrm>
            <a:off x="2714625" y="274638"/>
            <a:ext cx="5972175" cy="1143000"/>
          </a:xfrm>
        </p:spPr>
        <p:txBody>
          <a:bodyPr/>
          <a:lstStyle/>
          <a:p>
            <a:endParaRPr lang="en-GB" altLang="en-US"/>
          </a:p>
        </p:txBody>
      </p:sp>
      <p:sp>
        <p:nvSpPr>
          <p:cNvPr id="28675" name="Content Placeholder 2">
            <a:extLst>
              <a:ext uri="{FF2B5EF4-FFF2-40B4-BE49-F238E27FC236}">
                <a16:creationId xmlns:a16="http://schemas.microsoft.com/office/drawing/2014/main" id="{02ECD077-C496-49A5-A533-297192C8A02F}"/>
              </a:ext>
            </a:extLst>
          </p:cNvPr>
          <p:cNvSpPr>
            <a:spLocks noGrp="1"/>
          </p:cNvSpPr>
          <p:nvPr>
            <p:ph idx="1"/>
          </p:nvPr>
        </p:nvSpPr>
        <p:spPr>
          <a:xfrm>
            <a:off x="2714625" y="274638"/>
            <a:ext cx="5972175" cy="5851525"/>
          </a:xfrm>
        </p:spPr>
        <p:txBody>
          <a:bodyPr/>
          <a:lstStyle/>
          <a:p>
            <a:r>
              <a:rPr lang="en-GB" altLang="en-US" dirty="0"/>
              <a:t>Achieve</a:t>
            </a:r>
          </a:p>
          <a:p>
            <a:r>
              <a:rPr lang="en-GB" altLang="en-US" dirty="0"/>
              <a:t>Scholar</a:t>
            </a:r>
            <a:endParaRPr lang="en-GB" altLang="en-US" dirty="0">
              <a:cs typeface="Calibri"/>
            </a:endParaRPr>
          </a:p>
          <a:p>
            <a:r>
              <a:rPr lang="en-GB" altLang="en-US" dirty="0"/>
              <a:t>BBC bitesize</a:t>
            </a:r>
            <a:endParaRPr lang="en-GB" altLang="en-US" dirty="0">
              <a:cs typeface="Calibri"/>
            </a:endParaRPr>
          </a:p>
          <a:p>
            <a:r>
              <a:rPr lang="en-GB" altLang="en-US" dirty="0"/>
              <a:t>SQA past papers/ website</a:t>
            </a:r>
            <a:endParaRPr lang="en-GB" altLang="en-US" dirty="0">
              <a:cs typeface="Calibri"/>
            </a:endParaRPr>
          </a:p>
          <a:p>
            <a:r>
              <a:rPr lang="en-GB" altLang="en-US" dirty="0">
                <a:cs typeface="Calibri"/>
              </a:rPr>
              <a:t>Teams</a:t>
            </a:r>
            <a:endParaRPr lang="en-GB" altLang="en-US" dirty="0"/>
          </a:p>
          <a:p>
            <a:r>
              <a:rPr lang="en-GB" altLang="en-US" dirty="0"/>
              <a:t>Folio workshops</a:t>
            </a:r>
            <a:endParaRPr lang="en-GB" altLang="en-US" dirty="0">
              <a:cs typeface="Calibri"/>
            </a:endParaRPr>
          </a:p>
          <a:p>
            <a:r>
              <a:rPr lang="en-GB" altLang="en-US" dirty="0"/>
              <a:t>Study sessions</a:t>
            </a:r>
            <a:endParaRPr lang="en-GB" altLang="en-US" dirty="0">
              <a:cs typeface="Calibri"/>
            </a:endParaRPr>
          </a:p>
          <a:p>
            <a:r>
              <a:rPr lang="en-GB" altLang="en-US" dirty="0"/>
              <a:t>Study planning – starting now</a:t>
            </a:r>
          </a:p>
          <a:p>
            <a:r>
              <a:rPr lang="en-GB" dirty="0">
                <a:cs typeface="Calibri"/>
              </a:rPr>
              <a:t>Learner conversations</a:t>
            </a:r>
          </a:p>
          <a:p>
            <a:r>
              <a:rPr lang="en-GB" dirty="0">
                <a:cs typeface="Calibri"/>
              </a:rPr>
              <a:t>Meet deadlines/ pre prelims</a:t>
            </a:r>
          </a:p>
          <a:p>
            <a:r>
              <a:rPr lang="en-GB" altLang="en-US" dirty="0"/>
              <a:t>Get in touch</a:t>
            </a:r>
            <a:endParaRPr lang="en-GB" altLang="en-US" dirty="0">
              <a:cs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E1644CE-719A-472F-80F2-52F2997E7F41}"/>
              </a:ext>
            </a:extLst>
          </p:cNvPr>
          <p:cNvGraphicFramePr>
            <a:graphicFrameLocks noGrp="1"/>
          </p:cNvGraphicFramePr>
          <p:nvPr>
            <p:ph idx="1"/>
          </p:nvPr>
        </p:nvGraphicFramePr>
        <p:xfrm>
          <a:off x="2411760" y="279251"/>
          <a:ext cx="5959475" cy="65787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5" descr="JYHS Logo Purple.png">
            <a:extLst>
              <a:ext uri="{FF2B5EF4-FFF2-40B4-BE49-F238E27FC236}">
                <a16:creationId xmlns:a16="http://schemas.microsoft.com/office/drawing/2014/main" id="{2BF140C6-78C2-46E4-BBC0-5413C73988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0775" y="692150"/>
            <a:ext cx="4362450" cy="472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7" name="Picture 2">
            <a:extLst>
              <a:ext uri="{FF2B5EF4-FFF2-40B4-BE49-F238E27FC236}">
                <a16:creationId xmlns:a16="http://schemas.microsoft.com/office/drawing/2014/main" id="{7406344B-DEA9-45E6-97AF-E2639C12E0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7938"/>
            <a:ext cx="91440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Title 6">
            <a:extLst>
              <a:ext uri="{FF2B5EF4-FFF2-40B4-BE49-F238E27FC236}">
                <a16:creationId xmlns:a16="http://schemas.microsoft.com/office/drawing/2014/main" id="{0BAF40C0-18F9-40B1-BBEB-9349B9165C8D}"/>
              </a:ext>
            </a:extLst>
          </p:cNvPr>
          <p:cNvSpPr>
            <a:spLocks noGrp="1"/>
          </p:cNvSpPr>
          <p:nvPr>
            <p:ph type="ctrTitle"/>
          </p:nvPr>
        </p:nvSpPr>
        <p:spPr>
          <a:xfrm>
            <a:off x="642938" y="3714750"/>
            <a:ext cx="7815262" cy="1470025"/>
          </a:xfrm>
        </p:spPr>
        <p:txBody>
          <a:bodyPr/>
          <a:lstStyle/>
          <a:p>
            <a:endParaRPr lang="en-GB"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2A4B8-99F9-4EFC-B75B-355781FB699F}"/>
              </a:ext>
            </a:extLst>
          </p:cNvPr>
          <p:cNvSpPr>
            <a:spLocks noGrp="1"/>
          </p:cNvSpPr>
          <p:nvPr>
            <p:ph type="title"/>
          </p:nvPr>
        </p:nvSpPr>
        <p:spPr>
          <a:xfrm>
            <a:off x="2268538" y="188913"/>
            <a:ext cx="7239000" cy="1143000"/>
          </a:xfrm>
        </p:spPr>
        <p:txBody>
          <a:bodyPr>
            <a:normAutofit fontScale="90000"/>
          </a:bodyPr>
          <a:lstStyle/>
          <a:p>
            <a:pPr>
              <a:defRPr/>
            </a:pPr>
            <a:r>
              <a:rPr lang="en-GB" dirty="0">
                <a:latin typeface="Gill Sans MT" panose="020B0502020104020203" pitchFamily="34" charset="0"/>
              </a:rPr>
              <a:t/>
            </a:r>
            <a:br>
              <a:rPr lang="en-GB" dirty="0">
                <a:latin typeface="Gill Sans MT" panose="020B0502020104020203" pitchFamily="34" charset="0"/>
              </a:rPr>
            </a:br>
            <a:r>
              <a:rPr lang="en-GB" dirty="0">
                <a:solidFill>
                  <a:srgbClr val="7030A0"/>
                </a:solidFill>
                <a:latin typeface="Gill Sans MT"/>
              </a:rPr>
              <a:t>Structure of Higher and National 5</a:t>
            </a:r>
            <a:r>
              <a:rPr lang="en-GB" dirty="0">
                <a:latin typeface="Gill Sans MT" panose="020B0502020104020203" pitchFamily="34" charset="0"/>
              </a:rPr>
              <a:t/>
            </a:r>
            <a:br>
              <a:rPr lang="en-GB" dirty="0">
                <a:latin typeface="Gill Sans MT" panose="020B0502020104020203" pitchFamily="34" charset="0"/>
              </a:rPr>
            </a:br>
            <a:r>
              <a:rPr lang="en-GB" dirty="0">
                <a:latin typeface="Gill Sans MT"/>
              </a:rPr>
              <a:t>	</a:t>
            </a:r>
          </a:p>
        </p:txBody>
      </p:sp>
      <p:sp>
        <p:nvSpPr>
          <p:cNvPr id="3" name="Content Placeholder 2">
            <a:extLst>
              <a:ext uri="{FF2B5EF4-FFF2-40B4-BE49-F238E27FC236}">
                <a16:creationId xmlns:a16="http://schemas.microsoft.com/office/drawing/2014/main" id="{9093CDC9-F425-4974-8F25-B6FAFB26AF09}"/>
              </a:ext>
            </a:extLst>
          </p:cNvPr>
          <p:cNvSpPr>
            <a:spLocks noGrp="1"/>
          </p:cNvSpPr>
          <p:nvPr>
            <p:ph idx="1"/>
          </p:nvPr>
        </p:nvSpPr>
        <p:spPr>
          <a:xfrm>
            <a:off x="2375248" y="1529408"/>
            <a:ext cx="6768752" cy="5328592"/>
          </a:xfrm>
        </p:spPr>
        <p:txBody>
          <a:bodyPr>
            <a:normAutofit fontScale="77500" lnSpcReduction="20000"/>
          </a:bodyPr>
          <a:lstStyle/>
          <a:p>
            <a:pPr marL="292100" lvl="1" indent="0">
              <a:buFont typeface="Arial" charset="0"/>
              <a:buNone/>
              <a:defRPr/>
            </a:pPr>
            <a:r>
              <a:rPr lang="en-GB" dirty="0">
                <a:latin typeface="Gill Sans MT" panose="020B0502020104020203" pitchFamily="34" charset="0"/>
              </a:rPr>
              <a:t>Folio:</a:t>
            </a:r>
            <a:endParaRPr lang="en-US" dirty="0"/>
          </a:p>
          <a:p>
            <a:pPr marL="292100" lvl="1" indent="0">
              <a:buFont typeface="Arial" charset="0"/>
              <a:buNone/>
              <a:defRPr/>
            </a:pPr>
            <a:r>
              <a:rPr lang="en-GB" dirty="0">
                <a:solidFill>
                  <a:srgbClr val="FF0000"/>
                </a:solidFill>
                <a:latin typeface="Gill Sans MT"/>
              </a:rPr>
              <a:t>1 </a:t>
            </a:r>
            <a:r>
              <a:rPr lang="en-GB" dirty="0">
                <a:latin typeface="Gill Sans MT"/>
              </a:rPr>
              <a:t>essay worth 30%</a:t>
            </a:r>
          </a:p>
          <a:p>
            <a:pPr marL="292100" lvl="1" indent="0">
              <a:buNone/>
              <a:defRPr/>
            </a:pPr>
            <a:r>
              <a:rPr lang="en-GB" dirty="0">
                <a:latin typeface="Gill Sans MT"/>
              </a:rPr>
              <a:t>Personal/ creative </a:t>
            </a:r>
            <a:r>
              <a:rPr lang="en-GB" dirty="0">
                <a:solidFill>
                  <a:srgbClr val="FF0000"/>
                </a:solidFill>
                <a:latin typeface="Gill Sans MT"/>
              </a:rPr>
              <a:t>or</a:t>
            </a:r>
            <a:endParaRPr lang="en-GB" dirty="0">
              <a:solidFill>
                <a:srgbClr val="FF0000"/>
              </a:solidFill>
              <a:latin typeface="Gill Sans MT" panose="020B0502020104020203" pitchFamily="34" charset="0"/>
            </a:endParaRPr>
          </a:p>
          <a:p>
            <a:pPr marL="292100" lvl="1" indent="0">
              <a:buFont typeface="Arial" charset="0"/>
              <a:buNone/>
              <a:defRPr/>
            </a:pPr>
            <a:r>
              <a:rPr lang="en-GB" dirty="0">
                <a:latin typeface="Gill Sans MT"/>
              </a:rPr>
              <a:t>Discursive/ Persuasive	</a:t>
            </a:r>
          </a:p>
          <a:p>
            <a:pPr marL="292100" lvl="1" indent="0">
              <a:buFont typeface="Arial" charset="0"/>
              <a:buNone/>
              <a:defRPr/>
            </a:pPr>
            <a:endParaRPr lang="en-GB" dirty="0">
              <a:latin typeface="Gill Sans MT" panose="020B0502020104020203" pitchFamily="34" charset="0"/>
            </a:endParaRPr>
          </a:p>
          <a:p>
            <a:pPr marL="292100" lvl="1" indent="0">
              <a:buFont typeface="Arial" charset="0"/>
              <a:buNone/>
              <a:defRPr/>
            </a:pPr>
            <a:r>
              <a:rPr lang="en-GB" dirty="0">
                <a:latin typeface="Gill Sans MT" panose="020B0502020104020203" pitchFamily="34" charset="0"/>
              </a:rPr>
              <a:t>Higher: essays should not be longer than 1300 words.</a:t>
            </a:r>
          </a:p>
          <a:p>
            <a:pPr marL="292100" lvl="1" indent="0">
              <a:buFont typeface="Arial" charset="0"/>
              <a:buNone/>
              <a:defRPr/>
            </a:pPr>
            <a:endParaRPr lang="en-GB" dirty="0">
              <a:latin typeface="Gill Sans MT" panose="020B0502020104020203" pitchFamily="34" charset="0"/>
            </a:endParaRPr>
          </a:p>
          <a:p>
            <a:pPr marL="292100" lvl="1" indent="0">
              <a:buNone/>
              <a:defRPr/>
            </a:pPr>
            <a:r>
              <a:rPr lang="en-GB" dirty="0">
                <a:latin typeface="Gill Sans MT"/>
              </a:rPr>
              <a:t>Nat 5: essays should be no longer than 1000 words.</a:t>
            </a:r>
          </a:p>
          <a:p>
            <a:pPr marL="292100" lvl="1" indent="0">
              <a:buNone/>
              <a:defRPr/>
            </a:pPr>
            <a:endParaRPr lang="en-GB" dirty="0">
              <a:latin typeface="Gill Sans MT"/>
            </a:endParaRPr>
          </a:p>
          <a:p>
            <a:pPr marL="292100" lvl="1" indent="0">
              <a:buNone/>
              <a:defRPr/>
            </a:pPr>
            <a:r>
              <a:rPr lang="en-GB" dirty="0">
                <a:solidFill>
                  <a:srgbClr val="FF0000"/>
                </a:solidFill>
                <a:latin typeface="Gill Sans MT"/>
              </a:rPr>
              <a:t>Our deadline for the folio to be completed is Christmas.</a:t>
            </a:r>
          </a:p>
          <a:p>
            <a:pPr marL="292100" lvl="1" indent="0">
              <a:buNone/>
              <a:defRPr/>
            </a:pPr>
            <a:r>
              <a:rPr lang="en-GB" dirty="0">
                <a:latin typeface="Gill Sans MT" panose="020B0502020104020203" pitchFamily="34" charset="0"/>
              </a:rPr>
              <a:t>First draft October Holidays.</a:t>
            </a:r>
          </a:p>
          <a:p>
            <a:pPr marL="292100" lvl="1" indent="0">
              <a:buNone/>
              <a:defRPr/>
            </a:pPr>
            <a:endParaRPr lang="en-GB" dirty="0">
              <a:latin typeface="Gill Sans MT"/>
            </a:endParaRPr>
          </a:p>
          <a:p>
            <a:pPr marL="292100" lvl="1" indent="0">
              <a:buFont typeface="Arial" charset="0"/>
              <a:buNone/>
              <a:defRPr/>
            </a:pPr>
            <a:r>
              <a:rPr lang="en-GB" dirty="0">
                <a:latin typeface="Gill Sans MT" panose="020B0502020104020203" pitchFamily="34" charset="0"/>
              </a:rPr>
              <a:t>				</a:t>
            </a:r>
            <a:endParaRPr lang="en-GB" sz="2000" dirty="0">
              <a:latin typeface="Gill Sans MT" panose="020B0502020104020203" pitchFamily="34" charset="0"/>
            </a:endParaRPr>
          </a:p>
          <a:p>
            <a:pPr lvl="8">
              <a:buFont typeface="Arial" pitchFamily="34" charset="0"/>
              <a:buNone/>
              <a:defRPr/>
            </a:pPr>
            <a:endParaRPr lang="en-GB" dirty="0">
              <a:latin typeface="Gill Sans MT" panose="020B0502020104020203" pitchFamily="34" charset="0"/>
            </a:endParaRPr>
          </a:p>
          <a:p>
            <a:pPr>
              <a:buFont typeface="Arial" charset="0"/>
              <a:buChar char="•"/>
              <a:defRPr/>
            </a:pPr>
            <a:endParaRPr lang="en-GB" dirty="0">
              <a:latin typeface="Gill Sans MT" panose="020B0502020104020203"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7CBA7-81E1-4709-AD13-B37B5E0D2DDD}"/>
              </a:ext>
            </a:extLst>
          </p:cNvPr>
          <p:cNvSpPr>
            <a:spLocks noGrp="1"/>
          </p:cNvSpPr>
          <p:nvPr>
            <p:ph type="title"/>
          </p:nvPr>
        </p:nvSpPr>
        <p:spPr>
          <a:xfrm>
            <a:off x="2714625" y="274638"/>
            <a:ext cx="6610350" cy="1143000"/>
          </a:xfrm>
        </p:spPr>
        <p:txBody>
          <a:bodyPr>
            <a:normAutofit fontScale="90000"/>
          </a:bodyPr>
          <a:lstStyle/>
          <a:p>
            <a:pPr>
              <a:defRPr/>
            </a:pPr>
            <a:r>
              <a:rPr lang="en-GB" dirty="0">
                <a:solidFill>
                  <a:srgbClr val="7030A0"/>
                </a:solidFill>
                <a:latin typeface="Gill Sans MT" panose="020B0502020104020203" pitchFamily="34" charset="0"/>
              </a:rPr>
              <a:t>SQA</a:t>
            </a:r>
            <a:r>
              <a:rPr lang="en-GB" dirty="0">
                <a:latin typeface="Gill Sans MT" panose="020B0502020104020203" pitchFamily="34" charset="0"/>
              </a:rPr>
              <a:t/>
            </a:r>
            <a:br>
              <a:rPr lang="en-GB" dirty="0">
                <a:latin typeface="Gill Sans MT" panose="020B0502020104020203" pitchFamily="34" charset="0"/>
              </a:rPr>
            </a:br>
            <a:endParaRPr lang="en-GB" dirty="0">
              <a:latin typeface="Gill Sans MT" panose="020B0502020104020203" pitchFamily="34" charset="0"/>
            </a:endParaRPr>
          </a:p>
        </p:txBody>
      </p:sp>
      <p:sp>
        <p:nvSpPr>
          <p:cNvPr id="9219" name="Content Placeholder 2">
            <a:extLst>
              <a:ext uri="{FF2B5EF4-FFF2-40B4-BE49-F238E27FC236}">
                <a16:creationId xmlns:a16="http://schemas.microsoft.com/office/drawing/2014/main" id="{F4BA9F8B-4BA9-439C-B4A7-F8D068C07723}"/>
              </a:ext>
            </a:extLst>
          </p:cNvPr>
          <p:cNvSpPr>
            <a:spLocks noGrp="1"/>
          </p:cNvSpPr>
          <p:nvPr>
            <p:ph idx="1"/>
          </p:nvPr>
        </p:nvSpPr>
        <p:spPr>
          <a:xfrm>
            <a:off x="2555875" y="981075"/>
            <a:ext cx="6043613" cy="4886325"/>
          </a:xfrm>
        </p:spPr>
        <p:txBody>
          <a:bodyPr/>
          <a:lstStyle/>
          <a:p>
            <a:pPr marL="0" indent="0">
              <a:buFont typeface="Arial" panose="020B0604020202020204" pitchFamily="34" charset="0"/>
              <a:buNone/>
            </a:pPr>
            <a:r>
              <a:rPr lang="en-GB" altLang="en-US" sz="2400" i="1"/>
              <a:t>Your teacher or lecturer may provide reasonable assistance, which could include support in choosing a theme and genre, and advice and guidance on a first draft. </a:t>
            </a:r>
          </a:p>
          <a:p>
            <a:pPr marL="0" indent="0">
              <a:buFont typeface="Arial" panose="020B0604020202020204" pitchFamily="34" charset="0"/>
              <a:buNone/>
            </a:pPr>
            <a:endParaRPr lang="en-GB" altLang="en-US" sz="2400">
              <a:latin typeface="Gill Sans MT" panose="020B0502020104020203"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5D52A5F5-56A0-49D0-9E8E-F4C432870DC2}"/>
              </a:ext>
            </a:extLst>
          </p:cNvPr>
          <p:cNvSpPr>
            <a:spLocks noGrp="1"/>
          </p:cNvSpPr>
          <p:nvPr>
            <p:ph type="title"/>
          </p:nvPr>
        </p:nvSpPr>
        <p:spPr>
          <a:xfrm>
            <a:off x="2714625" y="274638"/>
            <a:ext cx="5972175" cy="1143000"/>
          </a:xfrm>
        </p:spPr>
        <p:txBody>
          <a:bodyPr/>
          <a:lstStyle/>
          <a:p>
            <a:r>
              <a:rPr lang="en-GB" altLang="en-US">
                <a:solidFill>
                  <a:srgbClr val="7030A0"/>
                </a:solidFill>
                <a:latin typeface="Gill Sans MT" panose="020B0502020104020203" pitchFamily="34" charset="0"/>
              </a:rPr>
              <a:t>SQA</a:t>
            </a:r>
          </a:p>
        </p:txBody>
      </p:sp>
      <p:sp>
        <p:nvSpPr>
          <p:cNvPr id="3" name="Content Placeholder 2">
            <a:extLst>
              <a:ext uri="{FF2B5EF4-FFF2-40B4-BE49-F238E27FC236}">
                <a16:creationId xmlns:a16="http://schemas.microsoft.com/office/drawing/2014/main" id="{C37CF239-037F-478C-A8FD-D1A973427322}"/>
              </a:ext>
            </a:extLst>
          </p:cNvPr>
          <p:cNvSpPr>
            <a:spLocks noGrp="1"/>
          </p:cNvSpPr>
          <p:nvPr>
            <p:ph idx="1"/>
          </p:nvPr>
        </p:nvSpPr>
        <p:spPr>
          <a:xfrm>
            <a:off x="2714625" y="1600200"/>
            <a:ext cx="5972175" cy="4525963"/>
          </a:xfrm>
        </p:spPr>
        <p:txBody>
          <a:bodyPr>
            <a:normAutofit fontScale="77500" lnSpcReduction="20000"/>
          </a:bodyPr>
          <a:lstStyle/>
          <a:p>
            <a:pPr marL="0" indent="0">
              <a:buFont typeface="Arial" charset="0"/>
              <a:buNone/>
              <a:defRPr/>
            </a:pPr>
            <a:r>
              <a:rPr lang="en-GB" i="1" dirty="0"/>
              <a:t>Centres should make parents and carers aware of their responsibility in ensuring a fair and reliable assessment. For example, parents and carers could encourage the candidate to spend time on their coursework and to think about it as early as possible. They could discuss the planning and timing of the work. Teachers and lecturers could encourage parents and carers to provide the candidate with access to resource materials and discuss the coursework with them. </a:t>
            </a:r>
            <a:r>
              <a:rPr lang="en-GB" i="1" dirty="0">
                <a:solidFill>
                  <a:srgbClr val="FF0000"/>
                </a:solidFill>
              </a:rPr>
              <a:t>However, they must be made aware that they must not give direct advice on what should or should not be included</a:t>
            </a:r>
            <a:r>
              <a:rPr lang="en-GB" dirty="0">
                <a:solidFill>
                  <a:srgbClr val="FF0000"/>
                </a:solidFill>
              </a:rPr>
              <a:t>. </a:t>
            </a:r>
            <a:endParaRPr lang="en-GB" dirty="0">
              <a:solidFill>
                <a:srgbClr val="FF0000"/>
              </a:solidFill>
              <a:latin typeface="Gill Sans MT" panose="020B0502020104020203" pitchFamily="34" charset="0"/>
            </a:endParaRPr>
          </a:p>
          <a:p>
            <a:pPr marL="0" indent="0">
              <a:buFont typeface="Arial" charset="0"/>
              <a:buNone/>
              <a:defRPr/>
            </a:pPr>
            <a:endParaRPr lang="en-GB" dirty="0">
              <a:latin typeface="Gill Sans MT" panose="020B0502020104020203"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A39B47E5-5284-4F25-9D03-8DA26A81282A}"/>
              </a:ext>
            </a:extLst>
          </p:cNvPr>
          <p:cNvSpPr>
            <a:spLocks noGrp="1"/>
          </p:cNvSpPr>
          <p:nvPr>
            <p:ph type="title"/>
          </p:nvPr>
        </p:nvSpPr>
        <p:spPr>
          <a:xfrm>
            <a:off x="2627313" y="0"/>
            <a:ext cx="5972175" cy="1143000"/>
          </a:xfrm>
        </p:spPr>
        <p:txBody>
          <a:bodyPr>
            <a:normAutofit fontScale="90000"/>
          </a:bodyPr>
          <a:lstStyle/>
          <a:p>
            <a:pPr>
              <a:defRPr/>
            </a:pPr>
            <a:r>
              <a:rPr lang="en-GB" u="sng" dirty="0"/>
              <a:t/>
            </a:r>
            <a:br>
              <a:rPr lang="en-GB" u="sng" dirty="0"/>
            </a:br>
            <a:r>
              <a:rPr lang="en-GB" u="sng" dirty="0">
                <a:solidFill>
                  <a:srgbClr val="7030A0"/>
                </a:solidFill>
              </a:rPr>
              <a:t>Creative/Personal Writing Checklist</a:t>
            </a:r>
            <a:r>
              <a:rPr lang="en-GB" dirty="0"/>
              <a:t/>
            </a:r>
            <a:br>
              <a:rPr lang="en-GB" dirty="0"/>
            </a:br>
            <a:endParaRPr lang="en-GB" altLang="en-US" dirty="0">
              <a:solidFill>
                <a:srgbClr val="7030A0"/>
              </a:solidFill>
              <a:latin typeface="Gill Sans MT" pitchFamily="34" charset="0"/>
            </a:endParaRPr>
          </a:p>
        </p:txBody>
      </p:sp>
      <p:sp>
        <p:nvSpPr>
          <p:cNvPr id="11267" name="Content Placeholder 2">
            <a:extLst>
              <a:ext uri="{FF2B5EF4-FFF2-40B4-BE49-F238E27FC236}">
                <a16:creationId xmlns:a16="http://schemas.microsoft.com/office/drawing/2014/main" id="{2CC6142B-474F-4A3E-9682-2F95C8BC54F8}"/>
              </a:ext>
            </a:extLst>
          </p:cNvPr>
          <p:cNvSpPr>
            <a:spLocks noGrp="1"/>
          </p:cNvSpPr>
          <p:nvPr>
            <p:ph idx="1"/>
          </p:nvPr>
        </p:nvSpPr>
        <p:spPr>
          <a:xfrm>
            <a:off x="2005013" y="1412875"/>
            <a:ext cx="7246937" cy="4968875"/>
          </a:xfrm>
        </p:spPr>
        <p:txBody>
          <a:bodyPr/>
          <a:lstStyle/>
          <a:p>
            <a:pPr marL="0" indent="0">
              <a:buFont typeface="Arial" charset="0"/>
              <a:buNone/>
              <a:defRPr/>
            </a:pPr>
            <a:r>
              <a:rPr lang="en-GB" sz="2400" dirty="0"/>
              <a:t>Do you have…?</a:t>
            </a:r>
          </a:p>
          <a:p>
            <a:pPr marL="0" indent="0">
              <a:buFont typeface="Arial" charset="0"/>
              <a:buNone/>
              <a:defRPr/>
            </a:pPr>
            <a:endParaRPr lang="en-GB" sz="2400" dirty="0"/>
          </a:p>
          <a:p>
            <a:pPr>
              <a:buFont typeface="Arial" charset="0"/>
              <a:buChar char="•"/>
              <a:defRPr/>
            </a:pPr>
            <a:r>
              <a:rPr lang="en-GB" sz="2400" dirty="0"/>
              <a:t>Similes</a:t>
            </a:r>
          </a:p>
          <a:p>
            <a:pPr>
              <a:buFont typeface="Arial" charset="0"/>
              <a:buChar char="•"/>
              <a:defRPr/>
            </a:pPr>
            <a:r>
              <a:rPr lang="en-GB" sz="2400" dirty="0"/>
              <a:t>Metaphors</a:t>
            </a:r>
          </a:p>
          <a:p>
            <a:pPr>
              <a:buFont typeface="Arial" charset="0"/>
              <a:buChar char="•"/>
              <a:defRPr/>
            </a:pPr>
            <a:r>
              <a:rPr lang="en-GB" sz="2400" dirty="0"/>
              <a:t>Personification</a:t>
            </a:r>
          </a:p>
          <a:p>
            <a:pPr>
              <a:buFont typeface="Arial" charset="0"/>
              <a:buChar char="•"/>
              <a:defRPr/>
            </a:pPr>
            <a:r>
              <a:rPr lang="en-GB" sz="2400" dirty="0"/>
              <a:t>Adjectives</a:t>
            </a:r>
          </a:p>
          <a:p>
            <a:pPr>
              <a:buFont typeface="Arial" charset="0"/>
              <a:buChar char="•"/>
              <a:defRPr/>
            </a:pPr>
            <a:r>
              <a:rPr lang="en-GB" sz="2400" dirty="0"/>
              <a:t>Varied vocabulary</a:t>
            </a:r>
          </a:p>
          <a:p>
            <a:pPr>
              <a:buFont typeface="Arial" charset="0"/>
              <a:buChar char="•"/>
              <a:defRPr/>
            </a:pPr>
            <a:r>
              <a:rPr lang="en-GB" sz="2400" dirty="0"/>
              <a:t>Varied sentence types/ lengths</a:t>
            </a:r>
          </a:p>
          <a:p>
            <a:pPr>
              <a:buFont typeface="Arial" charset="0"/>
              <a:buChar char="•"/>
              <a:defRPr/>
            </a:pPr>
            <a:r>
              <a:rPr lang="en-GB" sz="2400" dirty="0"/>
              <a:t>Sensory description</a:t>
            </a:r>
          </a:p>
          <a:p>
            <a:pPr>
              <a:buFont typeface="Arial" charset="0"/>
              <a:buChar char="•"/>
              <a:defRPr/>
            </a:pPr>
            <a:r>
              <a:rPr lang="en-GB" sz="2400" dirty="0">
                <a:solidFill>
                  <a:srgbClr val="FF0000"/>
                </a:solidFill>
              </a:rPr>
              <a:t>Reflection</a:t>
            </a:r>
          </a:p>
          <a:p>
            <a:pPr>
              <a:buFont typeface="Arial" charset="0"/>
              <a:buChar char="•"/>
              <a:defRPr/>
            </a:pPr>
            <a:r>
              <a:rPr lang="en-GB" sz="2400" dirty="0"/>
              <a:t>Clear personality/character voice</a:t>
            </a:r>
          </a:p>
          <a:p>
            <a:pPr>
              <a:buFont typeface="Arial" charset="0"/>
              <a:buChar char="•"/>
              <a:defRPr/>
            </a:pPr>
            <a:r>
              <a:rPr lang="en-GB" sz="2400" dirty="0"/>
              <a:t>Clear structure</a:t>
            </a:r>
          </a:p>
          <a:p>
            <a:pPr marL="0" indent="0">
              <a:buFont typeface="Arial" charset="0"/>
              <a:buNone/>
              <a:defRPr/>
            </a:pPr>
            <a:endParaRPr lang="en-GB" altLang="en-US" sz="2400" dirty="0">
              <a:latin typeface="Gill Sans MT"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CA686B7-CB25-4DB1-A1B2-57B82DAA2135}"/>
              </a:ext>
            </a:extLst>
          </p:cNvPr>
          <p:cNvSpPr>
            <a:spLocks noGrp="1"/>
          </p:cNvSpPr>
          <p:nvPr>
            <p:ph type="title"/>
          </p:nvPr>
        </p:nvSpPr>
        <p:spPr>
          <a:xfrm>
            <a:off x="2714625" y="274638"/>
            <a:ext cx="5972175" cy="1143000"/>
          </a:xfrm>
        </p:spPr>
        <p:txBody>
          <a:bodyPr/>
          <a:lstStyle/>
          <a:p>
            <a:r>
              <a:rPr lang="en-GB" altLang="en-US">
                <a:solidFill>
                  <a:srgbClr val="7030A0"/>
                </a:solidFill>
                <a:latin typeface="Gill Sans MT" panose="020B0502020104020203" pitchFamily="34" charset="0"/>
              </a:rPr>
              <a:t>Personal/ creative</a:t>
            </a:r>
          </a:p>
        </p:txBody>
      </p:sp>
      <p:sp>
        <p:nvSpPr>
          <p:cNvPr id="3" name="Content Placeholder 2">
            <a:extLst>
              <a:ext uri="{FF2B5EF4-FFF2-40B4-BE49-F238E27FC236}">
                <a16:creationId xmlns:a16="http://schemas.microsoft.com/office/drawing/2014/main" id="{C40CA62B-56D2-46E6-8BF2-2DE68B07AD21}"/>
              </a:ext>
            </a:extLst>
          </p:cNvPr>
          <p:cNvSpPr>
            <a:spLocks noGrp="1"/>
          </p:cNvSpPr>
          <p:nvPr>
            <p:ph idx="1"/>
          </p:nvPr>
        </p:nvSpPr>
        <p:spPr>
          <a:xfrm>
            <a:off x="2700338" y="1557338"/>
            <a:ext cx="6192837" cy="4525962"/>
          </a:xfrm>
        </p:spPr>
        <p:txBody>
          <a:bodyPr>
            <a:normAutofit fontScale="70000" lnSpcReduction="20000"/>
          </a:bodyPr>
          <a:lstStyle/>
          <a:p>
            <a:pPr marL="0" indent="0">
              <a:buFont typeface="Arial" charset="0"/>
              <a:buNone/>
              <a:defRPr/>
            </a:pPr>
            <a:r>
              <a:rPr lang="en-GB" i="1" dirty="0"/>
              <a:t>Taking </a:t>
            </a:r>
            <a:r>
              <a:rPr lang="en-GB" i="1" dirty="0">
                <a:solidFill>
                  <a:srgbClr val="FF0000"/>
                </a:solidFill>
              </a:rPr>
              <a:t>shaky breaths</a:t>
            </a:r>
            <a:r>
              <a:rPr lang="en-GB" i="1" dirty="0"/>
              <a:t>, she stopped to think. Darkness </a:t>
            </a:r>
            <a:r>
              <a:rPr lang="en-GB" i="1" dirty="0">
                <a:solidFill>
                  <a:srgbClr val="FF0000"/>
                </a:solidFill>
              </a:rPr>
              <a:t>hung in the air like a spell</a:t>
            </a:r>
            <a:r>
              <a:rPr lang="en-GB" i="1" dirty="0"/>
              <a:t>, broken by the warm glow of lights along the bridge. Her knuckles were white; the railing was her lifeline. One moment of weakness or fault in her grip; and she’d fall. </a:t>
            </a:r>
            <a:r>
              <a:rPr lang="en-GB" i="1" dirty="0">
                <a:solidFill>
                  <a:srgbClr val="FF0000"/>
                </a:solidFill>
              </a:rPr>
              <a:t>And she wanted to. </a:t>
            </a:r>
            <a:r>
              <a:rPr lang="en-GB" i="1" dirty="0"/>
              <a:t>So why hadn’t she jumped</a:t>
            </a:r>
            <a:r>
              <a:rPr lang="en-GB" i="1" dirty="0">
                <a:solidFill>
                  <a:srgbClr val="FF0000"/>
                </a:solidFill>
              </a:rPr>
              <a:t>? </a:t>
            </a:r>
            <a:r>
              <a:rPr lang="en-GB" i="1" dirty="0"/>
              <a:t>Or simply fell</a:t>
            </a:r>
            <a:r>
              <a:rPr lang="en-GB" i="1" dirty="0">
                <a:solidFill>
                  <a:srgbClr val="FF0000"/>
                </a:solidFill>
              </a:rPr>
              <a:t>?</a:t>
            </a:r>
            <a:r>
              <a:rPr lang="en-GB" i="1" dirty="0"/>
              <a:t> She attributed it to how she found solace in this place alone. Slowing down to think was not a luxury she could often afford, and as such this was a rare occurrence. Her auburn hair fell onto the back of her neck, some at her chest and other strands in a </a:t>
            </a:r>
            <a:r>
              <a:rPr lang="en-GB" i="1" dirty="0">
                <a:solidFill>
                  <a:srgbClr val="FF0000"/>
                </a:solidFill>
              </a:rPr>
              <a:t>ruined</a:t>
            </a:r>
            <a:r>
              <a:rPr lang="en-GB" i="1" dirty="0"/>
              <a:t> </a:t>
            </a:r>
            <a:r>
              <a:rPr lang="en-GB" i="1" dirty="0">
                <a:solidFill>
                  <a:srgbClr val="FF0000"/>
                </a:solidFill>
              </a:rPr>
              <a:t>mess</a:t>
            </a:r>
            <a:r>
              <a:rPr lang="en-GB" i="1" dirty="0"/>
              <a:t> atop her hair as the howling wind finally died down. Instinctively, her hand went up to fix her hair in three broad and practiced swipes.</a:t>
            </a:r>
          </a:p>
          <a:p>
            <a:pPr marL="0" indent="0">
              <a:buFont typeface="Arial" charset="0"/>
              <a:buNone/>
              <a:defRPr/>
            </a:pPr>
            <a:endParaRPr lang="en-GB" dirty="0">
              <a:latin typeface="Gill Sans MT" panose="020B0502020104020203" pitchFamily="34" charset="0"/>
            </a:endParaRPr>
          </a:p>
          <a:p>
            <a:pPr marL="0" indent="0">
              <a:buFont typeface="Arial" charset="0"/>
              <a:buNone/>
              <a:defRPr/>
            </a:pPr>
            <a:r>
              <a:rPr lang="en-GB" dirty="0">
                <a:solidFill>
                  <a:srgbClr val="7030A0"/>
                </a:solidFill>
                <a:latin typeface="Gill Sans MT" panose="020B0502020104020203" pitchFamily="34" charset="0"/>
              </a:rPr>
              <a:t>Example of Nat 5 work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328E7BD3-94DD-4EAA-9196-18B11766AEBD}"/>
              </a:ext>
            </a:extLst>
          </p:cNvPr>
          <p:cNvSpPr>
            <a:spLocks noGrp="1"/>
          </p:cNvSpPr>
          <p:nvPr>
            <p:ph idx="1"/>
          </p:nvPr>
        </p:nvSpPr>
        <p:spPr>
          <a:xfrm>
            <a:off x="2268538" y="188913"/>
            <a:ext cx="6767512" cy="5937250"/>
          </a:xfrm>
        </p:spPr>
        <p:txBody>
          <a:bodyPr/>
          <a:lstStyle/>
          <a:p>
            <a:pPr marL="0" indent="0">
              <a:buFont typeface="Arial" panose="020B0604020202020204" pitchFamily="34" charset="0"/>
              <a:buNone/>
            </a:pPr>
            <a:r>
              <a:rPr lang="en-GB" altLang="en-US" sz="2000" i="1"/>
              <a:t>With ten minutes to play the deficit had opened again to a </a:t>
            </a:r>
            <a:r>
              <a:rPr lang="en-GB" altLang="en-US" sz="2000" i="1">
                <a:solidFill>
                  <a:srgbClr val="FF0000"/>
                </a:solidFill>
              </a:rPr>
              <a:t>cavernous</a:t>
            </a:r>
            <a:r>
              <a:rPr lang="en-GB" altLang="en-US" sz="2000" i="1"/>
              <a:t> five points, and the atmosphere inside the stadium was electric. A series of tense collapsed scrums augmented the atmosphere as it looked like Scotland had their backs to the wall. Yet, in a series of agile plays, Scotland charged into the Australian 22 and under the towering posts to put us two points clear. Five minutes to play.</a:t>
            </a:r>
            <a:r>
              <a:rPr lang="en-GB" altLang="en-US" sz="2000" i="1">
                <a:solidFill>
                  <a:srgbClr val="FF0000"/>
                </a:solidFill>
              </a:rPr>
              <a:t> I was elated. </a:t>
            </a:r>
            <a:r>
              <a:rPr lang="en-GB" altLang="en-US" sz="2000" i="1"/>
              <a:t>In spite of the domineering strength of Australia throughout the second half, </a:t>
            </a:r>
            <a:r>
              <a:rPr lang="en-GB" altLang="en-US" sz="2000" i="1">
                <a:solidFill>
                  <a:srgbClr val="FF0000"/>
                </a:solidFill>
              </a:rPr>
              <a:t>plucky</a:t>
            </a:r>
            <a:r>
              <a:rPr lang="en-GB" altLang="en-US" sz="2000" i="1"/>
              <a:t> underdogs Scotland had brought it back and now led arguably one of the best teams in world rugby. Surely it was now all over</a:t>
            </a:r>
            <a:r>
              <a:rPr lang="en-GB" altLang="en-US" sz="2000" i="1">
                <a:solidFill>
                  <a:srgbClr val="FF0000"/>
                </a:solidFill>
              </a:rPr>
              <a:t>? </a:t>
            </a:r>
            <a:r>
              <a:rPr lang="en-GB" altLang="en-US" sz="2000" i="1"/>
              <a:t>Obviously, Scotland thought so too as they faffed about with a series of resets, playing blindly as they tried to hold on into dead time. </a:t>
            </a:r>
            <a:r>
              <a:rPr lang="en-GB" altLang="en-US" sz="2000" i="1">
                <a:solidFill>
                  <a:srgbClr val="FF0000"/>
                </a:solidFill>
              </a:rPr>
              <a:t>They couldn’t. </a:t>
            </a:r>
            <a:r>
              <a:rPr lang="en-GB" altLang="en-US" sz="2000" i="1"/>
              <a:t>With just thirty seconds to play another contentious decision for a knock on came from the </a:t>
            </a:r>
            <a:r>
              <a:rPr lang="en-GB" altLang="en-US" sz="2000" i="1">
                <a:solidFill>
                  <a:srgbClr val="FF0000"/>
                </a:solidFill>
              </a:rPr>
              <a:t>beleaguered </a:t>
            </a:r>
            <a:r>
              <a:rPr lang="en-GB" altLang="en-US" sz="2000" i="1"/>
              <a:t>South African official, and the Aussie’s were kicking for goal. From just outside the 22, a cold and calculated kick meant that Australia had secured their Coup de grâce. Scotland had lost. Breathless from the pace of the dying minutes of play, I slumped in my seat</a:t>
            </a:r>
            <a:r>
              <a:rPr lang="en-GB" altLang="en-US" sz="2000" i="1">
                <a:solidFill>
                  <a:srgbClr val="FF0000"/>
                </a:solidFill>
              </a:rPr>
              <a:t> crushed </a:t>
            </a:r>
            <a:r>
              <a:rPr lang="en-GB" altLang="en-US" sz="2000" i="1"/>
              <a:t>that victory had been taken from the grasp of deserving winners.</a:t>
            </a:r>
          </a:p>
          <a:p>
            <a:pPr marL="0" indent="0">
              <a:buFont typeface="Arial" panose="020B0604020202020204" pitchFamily="34" charset="0"/>
              <a:buNone/>
            </a:pPr>
            <a:r>
              <a:rPr lang="en-GB" altLang="en-US" sz="2000">
                <a:solidFill>
                  <a:srgbClr val="7030A0"/>
                </a:solidFill>
              </a:rPr>
              <a:t>Example of Higher work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351BB67-31DF-4CE4-AEE9-F7B0288DB1EB}"/>
              </a:ext>
            </a:extLst>
          </p:cNvPr>
          <p:cNvSpPr>
            <a:spLocks noGrp="1"/>
          </p:cNvSpPr>
          <p:nvPr>
            <p:ph type="title"/>
          </p:nvPr>
        </p:nvSpPr>
        <p:spPr>
          <a:xfrm>
            <a:off x="2714625" y="0"/>
            <a:ext cx="5972175" cy="765175"/>
          </a:xfrm>
        </p:spPr>
        <p:txBody>
          <a:bodyPr/>
          <a:lstStyle/>
          <a:p>
            <a:r>
              <a:rPr lang="en-GB" altLang="en-US"/>
              <a:t>Persuasive essays</a:t>
            </a:r>
          </a:p>
        </p:txBody>
      </p:sp>
      <p:graphicFrame>
        <p:nvGraphicFramePr>
          <p:cNvPr id="4" name="Content Placeholder 3">
            <a:extLst>
              <a:ext uri="{FF2B5EF4-FFF2-40B4-BE49-F238E27FC236}">
                <a16:creationId xmlns:a16="http://schemas.microsoft.com/office/drawing/2014/main" id="{E6A92143-413E-43AF-BFB9-30A362FB248A}"/>
              </a:ext>
            </a:extLst>
          </p:cNvPr>
          <p:cNvGraphicFramePr>
            <a:graphicFrameLocks noGrp="1"/>
          </p:cNvGraphicFramePr>
          <p:nvPr>
            <p:ph idx="1"/>
          </p:nvPr>
        </p:nvGraphicFramePr>
        <p:xfrm>
          <a:off x="2051050" y="692150"/>
          <a:ext cx="6948488" cy="6064250"/>
        </p:xfrm>
        <a:graphic>
          <a:graphicData uri="http://schemas.openxmlformats.org/drawingml/2006/table">
            <a:tbl>
              <a:tblPr firstRow="1" firstCol="1" bandRow="1">
                <a:tableStyleId>{5C22544A-7EE6-4342-B048-85BDC9FD1C3A}</a:tableStyleId>
              </a:tblPr>
              <a:tblGrid>
                <a:gridCol w="608863">
                  <a:extLst>
                    <a:ext uri="{9D8B030D-6E8A-4147-A177-3AD203B41FA5}">
                      <a16:colId xmlns:a16="http://schemas.microsoft.com/office/drawing/2014/main" val="20000"/>
                    </a:ext>
                  </a:extLst>
                </a:gridCol>
                <a:gridCol w="1529020">
                  <a:extLst>
                    <a:ext uri="{9D8B030D-6E8A-4147-A177-3AD203B41FA5}">
                      <a16:colId xmlns:a16="http://schemas.microsoft.com/office/drawing/2014/main" val="20001"/>
                    </a:ext>
                  </a:extLst>
                </a:gridCol>
                <a:gridCol w="2015326">
                  <a:extLst>
                    <a:ext uri="{9D8B030D-6E8A-4147-A177-3AD203B41FA5}">
                      <a16:colId xmlns:a16="http://schemas.microsoft.com/office/drawing/2014/main" val="20002"/>
                    </a:ext>
                  </a:extLst>
                </a:gridCol>
                <a:gridCol w="2795279">
                  <a:extLst>
                    <a:ext uri="{9D8B030D-6E8A-4147-A177-3AD203B41FA5}">
                      <a16:colId xmlns:a16="http://schemas.microsoft.com/office/drawing/2014/main" val="20003"/>
                    </a:ext>
                  </a:extLst>
                </a:gridCol>
              </a:tblGrid>
              <a:tr h="332988">
                <a:tc>
                  <a:txBody>
                    <a:bodyPr/>
                    <a:lstStyle/>
                    <a:p>
                      <a:pPr algn="ctr">
                        <a:lnSpc>
                          <a:spcPct val="115000"/>
                        </a:lnSpc>
                        <a:spcAft>
                          <a:spcPts val="0"/>
                        </a:spcAft>
                      </a:pPr>
                      <a:r>
                        <a:rPr lang="en-GB" sz="1900" dirty="0">
                          <a:effectLst/>
                        </a:rPr>
                        <a:t> </a:t>
                      </a:r>
                      <a:endParaRPr lang="en-GB" sz="700" dirty="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100">
                          <a:effectLst/>
                        </a:rPr>
                        <a:t>TECHNIQUE</a:t>
                      </a:r>
                      <a:endParaRPr lang="en-GB" sz="70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100">
                          <a:effectLst/>
                        </a:rPr>
                        <a:t>WHAT?</a:t>
                      </a:r>
                      <a:endParaRPr lang="en-GB" sz="70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100">
                          <a:effectLst/>
                        </a:rPr>
                        <a:t>EFFECT?</a:t>
                      </a:r>
                      <a:endParaRPr lang="en-GB" sz="700">
                        <a:effectLst/>
                        <a:latin typeface="Calibri"/>
                        <a:ea typeface="Calibri"/>
                        <a:cs typeface="Times New Roman"/>
                      </a:endParaRPr>
                    </a:p>
                  </a:txBody>
                  <a:tcPr marL="45506" marR="45506" marT="0" marB="0"/>
                </a:tc>
                <a:extLst>
                  <a:ext uri="{0D108BD9-81ED-4DB2-BD59-A6C34878D82A}">
                    <a16:rowId xmlns:a16="http://schemas.microsoft.com/office/drawing/2014/main" val="10000"/>
                  </a:ext>
                </a:extLst>
              </a:tr>
              <a:tr h="630925">
                <a:tc>
                  <a:txBody>
                    <a:bodyPr/>
                    <a:lstStyle/>
                    <a:p>
                      <a:pPr algn="ctr">
                        <a:lnSpc>
                          <a:spcPct val="115000"/>
                        </a:lnSpc>
                        <a:spcAft>
                          <a:spcPts val="0"/>
                        </a:spcAft>
                      </a:pPr>
                      <a:r>
                        <a:rPr lang="en-GB" sz="1900">
                          <a:effectLst/>
                        </a:rPr>
                        <a:t>A</a:t>
                      </a:r>
                      <a:endParaRPr lang="en-GB" sz="70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400">
                          <a:effectLst/>
                        </a:rPr>
                        <a:t>ALLITERATION</a:t>
                      </a:r>
                      <a:endParaRPr lang="en-GB" sz="140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200" dirty="0">
                          <a:effectLst/>
                        </a:rPr>
                        <a:t>Repetition of consonant sounds / words beginning with the same letter.</a:t>
                      </a:r>
                      <a:endParaRPr lang="en-GB" sz="1200" dirty="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000" dirty="0">
                          <a:effectLst/>
                        </a:rPr>
                        <a:t>Creates an interesting rhythm that makes the word/phrase stand out/stick in your head.</a:t>
                      </a:r>
                      <a:endParaRPr lang="en-GB" sz="1000" dirty="0">
                        <a:effectLst/>
                        <a:latin typeface="Calibri"/>
                        <a:ea typeface="Calibri"/>
                        <a:cs typeface="Times New Roman"/>
                      </a:endParaRPr>
                    </a:p>
                  </a:txBody>
                  <a:tcPr marL="45506" marR="45506" marT="0" marB="0"/>
                </a:tc>
                <a:extLst>
                  <a:ext uri="{0D108BD9-81ED-4DB2-BD59-A6C34878D82A}">
                    <a16:rowId xmlns:a16="http://schemas.microsoft.com/office/drawing/2014/main" val="10001"/>
                  </a:ext>
                </a:extLst>
              </a:tr>
              <a:tr h="438262">
                <a:tc>
                  <a:txBody>
                    <a:bodyPr/>
                    <a:lstStyle/>
                    <a:p>
                      <a:pPr algn="ctr">
                        <a:lnSpc>
                          <a:spcPct val="115000"/>
                        </a:lnSpc>
                        <a:spcAft>
                          <a:spcPts val="0"/>
                        </a:spcAft>
                      </a:pPr>
                      <a:r>
                        <a:rPr lang="en-GB" sz="1900">
                          <a:effectLst/>
                        </a:rPr>
                        <a:t>F</a:t>
                      </a:r>
                      <a:endParaRPr lang="en-GB" sz="70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400">
                          <a:effectLst/>
                        </a:rPr>
                        <a:t>FACT</a:t>
                      </a:r>
                      <a:endParaRPr lang="en-GB" sz="140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200" dirty="0">
                          <a:effectLst/>
                        </a:rPr>
                        <a:t>Something you can prove.</a:t>
                      </a:r>
                      <a:endParaRPr lang="en-GB" sz="1200" dirty="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000" dirty="0">
                          <a:effectLst/>
                        </a:rPr>
                        <a:t>Providing real, documented evidence makes your argument more convincing.</a:t>
                      </a:r>
                      <a:endParaRPr lang="en-GB" sz="1000" dirty="0">
                        <a:effectLst/>
                        <a:latin typeface="Calibri"/>
                        <a:ea typeface="Calibri"/>
                        <a:cs typeface="Times New Roman"/>
                      </a:endParaRPr>
                    </a:p>
                  </a:txBody>
                  <a:tcPr marL="45506" marR="45506" marT="0" marB="0"/>
                </a:tc>
                <a:extLst>
                  <a:ext uri="{0D108BD9-81ED-4DB2-BD59-A6C34878D82A}">
                    <a16:rowId xmlns:a16="http://schemas.microsoft.com/office/drawing/2014/main" val="10002"/>
                  </a:ext>
                </a:extLst>
              </a:tr>
              <a:tr h="438262">
                <a:tc>
                  <a:txBody>
                    <a:bodyPr/>
                    <a:lstStyle/>
                    <a:p>
                      <a:pPr algn="ctr">
                        <a:lnSpc>
                          <a:spcPct val="115000"/>
                        </a:lnSpc>
                        <a:spcAft>
                          <a:spcPts val="0"/>
                        </a:spcAft>
                      </a:pPr>
                      <a:r>
                        <a:rPr lang="en-GB" sz="1900">
                          <a:effectLst/>
                        </a:rPr>
                        <a:t>O</a:t>
                      </a:r>
                      <a:endParaRPr lang="en-GB" sz="70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400">
                          <a:effectLst/>
                        </a:rPr>
                        <a:t>OPINION</a:t>
                      </a:r>
                      <a:endParaRPr lang="en-GB" sz="140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200" dirty="0">
                          <a:effectLst/>
                        </a:rPr>
                        <a:t>One person’s point of view.</a:t>
                      </a:r>
                      <a:endParaRPr lang="en-GB" sz="1200" dirty="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000" dirty="0">
                          <a:effectLst/>
                        </a:rPr>
                        <a:t> Opinions can be very plausible, believable and draw us in. They are often mistaken for facts.</a:t>
                      </a:r>
                      <a:endParaRPr lang="en-GB" sz="1000" dirty="0">
                        <a:effectLst/>
                        <a:latin typeface="Calibri"/>
                        <a:ea typeface="Calibri"/>
                        <a:cs typeface="Times New Roman"/>
                      </a:endParaRPr>
                    </a:p>
                  </a:txBody>
                  <a:tcPr marL="45506" marR="45506" marT="0" marB="0"/>
                </a:tc>
                <a:extLst>
                  <a:ext uri="{0D108BD9-81ED-4DB2-BD59-A6C34878D82A}">
                    <a16:rowId xmlns:a16="http://schemas.microsoft.com/office/drawing/2014/main" val="10003"/>
                  </a:ext>
                </a:extLst>
              </a:tr>
              <a:tr h="701028">
                <a:tc>
                  <a:txBody>
                    <a:bodyPr/>
                    <a:lstStyle/>
                    <a:p>
                      <a:pPr algn="ctr">
                        <a:lnSpc>
                          <a:spcPct val="115000"/>
                        </a:lnSpc>
                        <a:spcAft>
                          <a:spcPts val="0"/>
                        </a:spcAft>
                      </a:pPr>
                      <a:r>
                        <a:rPr lang="en-GB" sz="1900">
                          <a:effectLst/>
                        </a:rPr>
                        <a:t>R</a:t>
                      </a:r>
                      <a:endParaRPr lang="en-GB" sz="70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400">
                          <a:effectLst/>
                        </a:rPr>
                        <a:t>RHETORICAL QUESTIONS</a:t>
                      </a:r>
                      <a:endParaRPr lang="en-GB" sz="140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200" dirty="0">
                          <a:effectLst/>
                        </a:rPr>
                        <a:t>A question that does not require an answer.</a:t>
                      </a:r>
                      <a:endParaRPr lang="en-GB" sz="1200" dirty="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000" dirty="0">
                          <a:effectLst/>
                        </a:rPr>
                        <a:t>Encourages the reader to think about what is being argued. The questions lead the reader to reach the same conclusions.</a:t>
                      </a:r>
                    </a:p>
                    <a:p>
                      <a:pPr algn="ctr">
                        <a:lnSpc>
                          <a:spcPct val="115000"/>
                        </a:lnSpc>
                        <a:spcAft>
                          <a:spcPts val="0"/>
                        </a:spcAft>
                      </a:pPr>
                      <a:r>
                        <a:rPr lang="en-GB" sz="1000" dirty="0">
                          <a:effectLst/>
                        </a:rPr>
                        <a:t> </a:t>
                      </a:r>
                      <a:endParaRPr lang="en-GB" sz="1000" dirty="0">
                        <a:effectLst/>
                        <a:latin typeface="Calibri"/>
                        <a:ea typeface="Calibri"/>
                        <a:cs typeface="Times New Roman"/>
                      </a:endParaRPr>
                    </a:p>
                  </a:txBody>
                  <a:tcPr marL="45506" marR="45506" marT="0" marB="0"/>
                </a:tc>
                <a:extLst>
                  <a:ext uri="{0D108BD9-81ED-4DB2-BD59-A6C34878D82A}">
                    <a16:rowId xmlns:a16="http://schemas.microsoft.com/office/drawing/2014/main" val="10004"/>
                  </a:ext>
                </a:extLst>
              </a:tr>
              <a:tr h="630925">
                <a:tc>
                  <a:txBody>
                    <a:bodyPr/>
                    <a:lstStyle/>
                    <a:p>
                      <a:pPr algn="ctr">
                        <a:lnSpc>
                          <a:spcPct val="115000"/>
                        </a:lnSpc>
                        <a:spcAft>
                          <a:spcPts val="0"/>
                        </a:spcAft>
                      </a:pPr>
                      <a:r>
                        <a:rPr lang="en-GB" sz="1900">
                          <a:effectLst/>
                        </a:rPr>
                        <a:t>E</a:t>
                      </a:r>
                      <a:endParaRPr lang="en-GB" sz="70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400">
                          <a:effectLst/>
                        </a:rPr>
                        <a:t>EMOTIVE LANGUAGE</a:t>
                      </a:r>
                      <a:endParaRPr lang="en-GB" sz="140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200" dirty="0">
                          <a:effectLst/>
                        </a:rPr>
                        <a:t>Verbs that give commands.</a:t>
                      </a:r>
                    </a:p>
                    <a:p>
                      <a:pPr algn="ctr">
                        <a:lnSpc>
                          <a:spcPct val="115000"/>
                        </a:lnSpc>
                        <a:spcAft>
                          <a:spcPts val="0"/>
                        </a:spcAft>
                      </a:pPr>
                      <a:r>
                        <a:rPr lang="en-GB" sz="1200" dirty="0">
                          <a:effectLst/>
                        </a:rPr>
                        <a:t>Adjectives that appeal to the readers emotions.</a:t>
                      </a:r>
                      <a:endParaRPr lang="en-GB" sz="1200" dirty="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000" dirty="0">
                          <a:effectLst/>
                        </a:rPr>
                        <a:t>Powerful verbs often demand a response from the reader forcing them to think. Emotive adjectives are used to provoke a strong reaction to the issue.</a:t>
                      </a:r>
                      <a:endParaRPr lang="en-GB" sz="1000" dirty="0">
                        <a:effectLst/>
                        <a:latin typeface="Calibri"/>
                        <a:ea typeface="Calibri"/>
                        <a:cs typeface="Times New Roman"/>
                      </a:endParaRPr>
                    </a:p>
                  </a:txBody>
                  <a:tcPr marL="45506" marR="45506" marT="0" marB="0"/>
                </a:tc>
                <a:extLst>
                  <a:ext uri="{0D108BD9-81ED-4DB2-BD59-A6C34878D82A}">
                    <a16:rowId xmlns:a16="http://schemas.microsoft.com/office/drawing/2014/main" val="10005"/>
                  </a:ext>
                </a:extLst>
              </a:tr>
              <a:tr h="438262">
                <a:tc>
                  <a:txBody>
                    <a:bodyPr/>
                    <a:lstStyle/>
                    <a:p>
                      <a:pPr algn="ctr">
                        <a:lnSpc>
                          <a:spcPct val="115000"/>
                        </a:lnSpc>
                        <a:spcAft>
                          <a:spcPts val="0"/>
                        </a:spcAft>
                      </a:pPr>
                      <a:r>
                        <a:rPr lang="en-GB" sz="1900">
                          <a:effectLst/>
                        </a:rPr>
                        <a:t>S</a:t>
                      </a:r>
                      <a:endParaRPr lang="en-GB" sz="70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400">
                          <a:effectLst/>
                        </a:rPr>
                        <a:t>STATISTICS</a:t>
                      </a:r>
                      <a:endParaRPr lang="en-GB" sz="140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200" dirty="0">
                          <a:effectLst/>
                        </a:rPr>
                        <a:t>Figures and percentages from professional studies/research.</a:t>
                      </a:r>
                      <a:endParaRPr lang="en-GB" sz="1200" dirty="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000" dirty="0">
                          <a:effectLst/>
                        </a:rPr>
                        <a:t>Adds factual depth and weight to an argument.</a:t>
                      </a:r>
                      <a:endParaRPr lang="en-GB" sz="1000" dirty="0">
                        <a:effectLst/>
                        <a:latin typeface="Calibri"/>
                        <a:ea typeface="Calibri"/>
                        <a:cs typeface="Times New Roman"/>
                      </a:endParaRPr>
                    </a:p>
                  </a:txBody>
                  <a:tcPr marL="45506" marR="45506" marT="0" marB="0"/>
                </a:tc>
                <a:extLst>
                  <a:ext uri="{0D108BD9-81ED-4DB2-BD59-A6C34878D82A}">
                    <a16:rowId xmlns:a16="http://schemas.microsoft.com/office/drawing/2014/main" val="10006"/>
                  </a:ext>
                </a:extLst>
              </a:tr>
              <a:tr h="701028">
                <a:tc>
                  <a:txBody>
                    <a:bodyPr/>
                    <a:lstStyle/>
                    <a:p>
                      <a:pPr algn="ctr">
                        <a:lnSpc>
                          <a:spcPct val="115000"/>
                        </a:lnSpc>
                        <a:spcAft>
                          <a:spcPts val="0"/>
                        </a:spcAft>
                      </a:pPr>
                      <a:r>
                        <a:rPr lang="en-GB" sz="1900">
                          <a:effectLst/>
                        </a:rPr>
                        <a:t>T</a:t>
                      </a:r>
                      <a:endParaRPr lang="en-GB" sz="70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400">
                          <a:effectLst/>
                        </a:rPr>
                        <a:t>TRIPLES</a:t>
                      </a:r>
                    </a:p>
                    <a:p>
                      <a:pPr algn="ctr">
                        <a:lnSpc>
                          <a:spcPct val="115000"/>
                        </a:lnSpc>
                        <a:spcAft>
                          <a:spcPts val="0"/>
                        </a:spcAft>
                      </a:pPr>
                      <a:r>
                        <a:rPr lang="en-GB" sz="1400">
                          <a:effectLst/>
                        </a:rPr>
                        <a:t>(rule of three)</a:t>
                      </a:r>
                      <a:endParaRPr lang="en-GB" sz="140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200" dirty="0">
                          <a:effectLst/>
                        </a:rPr>
                        <a:t>When words or phrases are repeated three times.</a:t>
                      </a:r>
                      <a:endParaRPr lang="en-GB" sz="1200" dirty="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000" dirty="0">
                          <a:effectLst/>
                        </a:rPr>
                        <a:t>Repeating things three times is psychologically proven to aid memory. Putting words or phrases into groups of three creates a memorable rhythm that is easy to remember. </a:t>
                      </a:r>
                      <a:endParaRPr lang="en-GB" sz="1000" dirty="0">
                        <a:effectLst/>
                        <a:latin typeface="Calibri"/>
                        <a:ea typeface="Calibri"/>
                        <a:cs typeface="Times New Roman"/>
                      </a:endParaRPr>
                    </a:p>
                  </a:txBody>
                  <a:tcPr marL="45506" marR="45506" marT="0" marB="0"/>
                </a:tc>
                <a:extLst>
                  <a:ext uri="{0D108BD9-81ED-4DB2-BD59-A6C34878D82A}">
                    <a16:rowId xmlns:a16="http://schemas.microsoft.com/office/drawing/2014/main" val="10007"/>
                  </a:ext>
                </a:extLst>
              </a:tr>
              <a:tr h="1051542">
                <a:tc>
                  <a:txBody>
                    <a:bodyPr/>
                    <a:lstStyle/>
                    <a:p>
                      <a:pPr algn="ctr">
                        <a:lnSpc>
                          <a:spcPct val="115000"/>
                        </a:lnSpc>
                        <a:spcAft>
                          <a:spcPts val="0"/>
                        </a:spcAft>
                      </a:pPr>
                      <a:r>
                        <a:rPr lang="en-GB" sz="1900">
                          <a:effectLst/>
                        </a:rPr>
                        <a:t>E</a:t>
                      </a:r>
                      <a:endParaRPr lang="en-GB" sz="70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400">
                          <a:effectLst/>
                        </a:rPr>
                        <a:t>EXAGGERATION</a:t>
                      </a:r>
                      <a:endParaRPr lang="en-GB" sz="140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200" dirty="0">
                          <a:effectLst/>
                        </a:rPr>
                        <a:t>Statements that are blown out of proportion. Things are made to seem bigger/smaller/better/worse than they really are.</a:t>
                      </a:r>
                      <a:endParaRPr lang="en-GB" sz="1200" dirty="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000" dirty="0">
                          <a:effectLst/>
                        </a:rPr>
                        <a:t>Exaggerating draws attention to the issue under discussion and captures the reader’s attention. It can help convince people to think about the seriousness of the issue.</a:t>
                      </a:r>
                      <a:endParaRPr lang="en-GB" sz="1000" dirty="0">
                        <a:effectLst/>
                        <a:latin typeface="Calibri"/>
                        <a:ea typeface="Calibri"/>
                        <a:cs typeface="Times New Roman"/>
                      </a:endParaRPr>
                    </a:p>
                  </a:txBody>
                  <a:tcPr marL="45506" marR="45506" marT="0" marB="0"/>
                </a:tc>
                <a:extLst>
                  <a:ext uri="{0D108BD9-81ED-4DB2-BD59-A6C34878D82A}">
                    <a16:rowId xmlns:a16="http://schemas.microsoft.com/office/drawing/2014/main" val="10008"/>
                  </a:ext>
                </a:extLst>
              </a:tr>
              <a:tr h="701028">
                <a:tc>
                  <a:txBody>
                    <a:bodyPr/>
                    <a:lstStyle/>
                    <a:p>
                      <a:pPr algn="ctr">
                        <a:lnSpc>
                          <a:spcPct val="115000"/>
                        </a:lnSpc>
                        <a:spcAft>
                          <a:spcPts val="0"/>
                        </a:spcAft>
                      </a:pPr>
                      <a:r>
                        <a:rPr lang="en-GB" sz="1900">
                          <a:effectLst/>
                        </a:rPr>
                        <a:t>R</a:t>
                      </a:r>
                      <a:endParaRPr lang="en-GB" sz="70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400" dirty="0">
                          <a:effectLst/>
                        </a:rPr>
                        <a:t>REPETITION</a:t>
                      </a:r>
                      <a:endParaRPr lang="en-GB" sz="1400" dirty="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200" dirty="0">
                          <a:effectLst/>
                        </a:rPr>
                        <a:t>Words or phrases that appear more than once throughout.</a:t>
                      </a:r>
                      <a:endParaRPr lang="en-GB" sz="1200" dirty="0">
                        <a:effectLst/>
                        <a:latin typeface="Calibri"/>
                        <a:ea typeface="Calibri"/>
                        <a:cs typeface="Times New Roman"/>
                      </a:endParaRPr>
                    </a:p>
                  </a:txBody>
                  <a:tcPr marL="45506" marR="45506" marT="0" marB="0"/>
                </a:tc>
                <a:tc>
                  <a:txBody>
                    <a:bodyPr/>
                    <a:lstStyle/>
                    <a:p>
                      <a:pPr algn="ctr">
                        <a:lnSpc>
                          <a:spcPct val="115000"/>
                        </a:lnSpc>
                        <a:spcAft>
                          <a:spcPts val="0"/>
                        </a:spcAft>
                      </a:pPr>
                      <a:r>
                        <a:rPr lang="en-GB" sz="1000" dirty="0">
                          <a:effectLst/>
                        </a:rPr>
                        <a:t>Repetition is an effective way to draw attention to important points. You can repeat words, phrases, sentence structures, ideas and techniques – all are powerful ways to emphasise your point.  </a:t>
                      </a:r>
                      <a:endParaRPr lang="en-GB" sz="1000" dirty="0">
                        <a:effectLst/>
                        <a:latin typeface="Calibri"/>
                        <a:ea typeface="Calibri"/>
                        <a:cs typeface="Times New Roman"/>
                      </a:endParaRPr>
                    </a:p>
                  </a:txBody>
                  <a:tcPr marL="45506" marR="45506" marT="0" marB="0"/>
                </a:tc>
                <a:extLst>
                  <a:ext uri="{0D108BD9-81ED-4DB2-BD59-A6C34878D82A}">
                    <a16:rowId xmlns:a16="http://schemas.microsoft.com/office/drawing/2014/main" val="10009"/>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B9D4CA09A9504BA0E5F3A5AE845F65" ma:contentTypeVersion="17" ma:contentTypeDescription="Create a new document." ma:contentTypeScope="" ma:versionID="040cd8100252719f9d9754253be10c1b">
  <xsd:schema xmlns:xsd="http://www.w3.org/2001/XMLSchema" xmlns:xs="http://www.w3.org/2001/XMLSchema" xmlns:p="http://schemas.microsoft.com/office/2006/metadata/properties" xmlns:ns2="ba9a12e3-b993-41f6-adf8-d0cf195e0026" xmlns:ns3="009684c5-f5cf-4838-b7b6-1a161db08ea3" xmlns:ns4="1b8a6228-ce5b-4eb8-aecd-c049ac2da0b1" targetNamespace="http://schemas.microsoft.com/office/2006/metadata/properties" ma:root="true" ma:fieldsID="63d7816bc17514d9253bd6528c0af18d" ns2:_="" ns3:_="" ns4:_="">
    <xsd:import namespace="ba9a12e3-b993-41f6-adf8-d0cf195e0026"/>
    <xsd:import namespace="009684c5-f5cf-4838-b7b6-1a161db08ea3"/>
    <xsd:import namespace="1b8a6228-ce5b-4eb8-aecd-c049ac2da0b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4: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9a12e3-b993-41f6-adf8-d0cf195e00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9684c5-f5cf-4838-b7b6-1a161db08ea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b8a6228-ce5b-4eb8-aecd-c049ac2da0b1"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4600e12e-7096-406d-8a13-d5d4464b5c9d}" ma:internalName="TaxCatchAll" ma:showField="CatchAllData" ma:web="4e6035da-c42b-44e9-9488-0c5cdfd6719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a9a12e3-b993-41f6-adf8-d0cf195e0026">
      <Terms xmlns="http://schemas.microsoft.com/office/infopath/2007/PartnerControls"/>
    </lcf76f155ced4ddcb4097134ff3c332f>
    <TaxCatchAll xmlns="1b8a6228-ce5b-4eb8-aecd-c049ac2da0b1" xsi:nil="true"/>
  </documentManagement>
</p:properties>
</file>

<file path=customXml/itemProps1.xml><?xml version="1.0" encoding="utf-8"?>
<ds:datastoreItem xmlns:ds="http://schemas.openxmlformats.org/officeDocument/2006/customXml" ds:itemID="{64FB36F2-4E80-4581-B052-82359F79EB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9a12e3-b993-41f6-adf8-d0cf195e0026"/>
    <ds:schemaRef ds:uri="009684c5-f5cf-4838-b7b6-1a161db08ea3"/>
    <ds:schemaRef ds:uri="1b8a6228-ce5b-4eb8-aecd-c049ac2da0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7E802E-B638-46E5-9C45-CB4478A1137D}">
  <ds:schemaRefs>
    <ds:schemaRef ds:uri="http://schemas.microsoft.com/sharepoint/v3/contenttype/forms"/>
  </ds:schemaRefs>
</ds:datastoreItem>
</file>

<file path=customXml/itemProps3.xml><?xml version="1.0" encoding="utf-8"?>
<ds:datastoreItem xmlns:ds="http://schemas.openxmlformats.org/officeDocument/2006/customXml" ds:itemID="{5A187F36-2E58-4DBA-A08D-45A33E193C55}">
  <ds:schemaRefs>
    <ds:schemaRef ds:uri="http://schemas.microsoft.com/office/2006/documentManagement/types"/>
    <ds:schemaRef ds:uri="ba9a12e3-b993-41f6-adf8-d0cf195e0026"/>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terms/"/>
    <ds:schemaRef ds:uri="1b8a6228-ce5b-4eb8-aecd-c049ac2da0b1"/>
    <ds:schemaRef ds:uri="009684c5-f5cf-4838-b7b6-1a161db08ea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2474</TotalTime>
  <Words>1877</Words>
  <Application>Microsoft Office PowerPoint</Application>
  <PresentationFormat>On-screen Show (4:3)</PresentationFormat>
  <Paragraphs>224</Paragraphs>
  <Slides>26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Gill Sans MT</vt:lpstr>
      <vt:lpstr>Times New Roman</vt:lpstr>
      <vt:lpstr>Office Theme</vt:lpstr>
      <vt:lpstr>THE  JAMES YOUNG  HIGH SCHOOL</vt:lpstr>
      <vt:lpstr>Structure of National 5 and Higher</vt:lpstr>
      <vt:lpstr> Structure of Higher and National 5  </vt:lpstr>
      <vt:lpstr>SQA </vt:lpstr>
      <vt:lpstr>SQA</vt:lpstr>
      <vt:lpstr> Creative/Personal Writing Checklist </vt:lpstr>
      <vt:lpstr>Personal/ creative</vt:lpstr>
      <vt:lpstr>PowerPoint Presentation</vt:lpstr>
      <vt:lpstr>Persuasive essays</vt:lpstr>
      <vt:lpstr>Persuasive essays</vt:lpstr>
      <vt:lpstr>Persuasive essays</vt:lpstr>
      <vt:lpstr>Folio workshops N5</vt:lpstr>
      <vt:lpstr>Folio workshops Higher</vt:lpstr>
      <vt:lpstr>RUAE</vt:lpstr>
      <vt:lpstr>What is being tested?</vt:lpstr>
      <vt:lpstr>RUAE (30% of the final mark)</vt:lpstr>
      <vt:lpstr>Critical reading (40% 0f the final mark)</vt:lpstr>
      <vt:lpstr>Critical reading (40% of the final mark)</vt:lpstr>
      <vt:lpstr>Critical reading</vt:lpstr>
      <vt:lpstr>Critical Reading</vt:lpstr>
      <vt:lpstr>Critical reading </vt:lpstr>
      <vt:lpstr>Critical reading</vt:lpstr>
      <vt:lpstr>Timeline</vt:lpstr>
      <vt:lpstr>PowerPoint Presentation</vt:lpstr>
      <vt:lpstr>PowerPoint Presentation</vt:lpstr>
      <vt:lpstr>PowerPoint Presentation</vt:lpstr>
    </vt:vector>
  </TitlesOfParts>
  <Company>West Lothian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 MEETING</dc:title>
  <dc:creator>Windows User</dc:creator>
  <cp:lastModifiedBy>Linda Curtin</cp:lastModifiedBy>
  <cp:revision>273</cp:revision>
  <cp:lastPrinted>2022-09-22T16:23:21Z</cp:lastPrinted>
  <dcterms:created xsi:type="dcterms:W3CDTF">2013-07-27T20:02:47Z</dcterms:created>
  <dcterms:modified xsi:type="dcterms:W3CDTF">2023-09-27T12:39:11Z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0x0101006CB9D4CA09A9504BA0E5F3A5AE845F65</vt:lpwstr>
  </property>
  <property fmtid="{D5CDD505-2E9C-101B-9397-08002B2CF9AE}" pid="3" name="MediaServiceImageTags">
    <vt:lpwstr/>
  </property>
</Properties>
</file>