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sldIdLst>
    <p:sldId id="256" r:id="rId5"/>
    <p:sldId id="257" r:id="rId6"/>
    <p:sldId id="264" r:id="rId7"/>
    <p:sldId id="266" r:id="rId8"/>
    <p:sldId id="267" r:id="rId9"/>
    <p:sldId id="268" r:id="rId10"/>
    <p:sldId id="269" r:id="rId11"/>
    <p:sldId id="265" r:id="rId12"/>
    <p:sldId id="270" r:id="rId13"/>
    <p:sldId id="271" r:id="rId14"/>
    <p:sldId id="272" r:id="rId15"/>
    <p:sldId id="273" r:id="rId16"/>
    <p:sldId id="282" r:id="rId17"/>
    <p:sldId id="283" r:id="rId18"/>
    <p:sldId id="274" r:id="rId19"/>
    <p:sldId id="275" r:id="rId20"/>
    <p:sldId id="276" r:id="rId21"/>
    <p:sldId id="277" r:id="rId22"/>
    <p:sldId id="279" r:id="rId23"/>
    <p:sldId id="278" r:id="rId24"/>
    <p:sldId id="284" r:id="rId25"/>
    <p:sldId id="285" r:id="rId26"/>
    <p:sldId id="286" r:id="rId27"/>
    <p:sldId id="287"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2"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smtClean="0">
              <a:solidFill>
                <a:schemeClr val="bg1"/>
              </a:solidFill>
            </a:rPr>
            <a:t>Course Structure and Pathways at Snr phase </a:t>
          </a:r>
          <a:endParaRPr lang="en-US"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smtClean="0">
              <a:solidFill>
                <a:schemeClr val="bg1"/>
              </a:solidFill>
            </a:rPr>
            <a:t>Overview of Content of each course </a:t>
          </a:r>
          <a:endParaRPr lang="en-US" dirty="0">
            <a:solidFill>
              <a:schemeClr val="bg1"/>
            </a:solidFill>
          </a:endParaRP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smtClean="0">
              <a:solidFill>
                <a:schemeClr val="bg1"/>
              </a:solidFill>
            </a:rPr>
            <a:t>Digital Learning Resources / Extra Support </a:t>
          </a:r>
          <a:endParaRPr lang="en-US" dirty="0">
            <a:solidFill>
              <a:schemeClr val="bg1"/>
            </a:solidFill>
          </a:endParaRP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smtClean="0">
              <a:solidFill>
                <a:schemeClr val="bg1"/>
              </a:solidFill>
            </a:rPr>
            <a:t>Attitude and Homework Expectations </a:t>
          </a:r>
          <a:endParaRPr lang="en-US" dirty="0">
            <a:solidFill>
              <a:schemeClr val="bg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smtClean="0">
              <a:solidFill>
                <a:schemeClr val="bg1"/>
              </a:solidFill>
            </a:rPr>
            <a:t>Supporting at Home</a:t>
          </a:r>
          <a:endParaRPr lang="en-US" dirty="0">
            <a:solidFill>
              <a:schemeClr val="bg1"/>
            </a:solidFill>
          </a:endParaRP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t>
        <a:bodyPr/>
        <a:lstStyle/>
        <a:p>
          <a:endParaRPr lang="en-US"/>
        </a:p>
      </dgm:t>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t>
        <a:bodyPr/>
        <a:lstStyle/>
        <a:p>
          <a:endParaRPr lang="en-US"/>
        </a:p>
      </dgm:t>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t>
        <a:bodyPr/>
        <a:lstStyle/>
        <a:p>
          <a:endParaRPr lang="en-US"/>
        </a:p>
      </dgm:t>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custLinFactNeighborX="-6977" custLinFactNeighborY="319"/>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t>
        <a:bodyPr/>
        <a:lstStyle/>
        <a:p>
          <a:endParaRPr lang="en-US"/>
        </a:p>
      </dgm:t>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t>
        <a:bodyPr/>
        <a:lstStyle/>
        <a:p>
          <a:endParaRPr lang="en-US"/>
        </a:p>
      </dgm:t>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t>
        <a:bodyPr/>
        <a:lstStyle/>
        <a:p>
          <a:endParaRPr lang="en-US"/>
        </a:p>
      </dgm:t>
    </dgm:pt>
  </dgm:ptLst>
  <dgm:cxnLst>
    <dgm:cxn modelId="{D7E7903A-483E-4876-8C77-EEB10661B95B}" type="presOf" srcId="{1B1E513F-BEB7-483A-8F12-A8210AEF19E9}" destId="{3CBA7321-E2AC-48FD-B351-CE3C9A4CE924}" srcOrd="0" destOrd="0" presId="urn:microsoft.com/office/officeart/2018/2/layout/IconVerticalSolidList"/>
    <dgm:cxn modelId="{7F77D1ED-2343-4635-9FDF-CF5C9D2B3315}" type="presOf" srcId="{162F69A6-0780-49EA-A6A8-3965C12489B2}" destId="{05261D3E-3CC7-4C85-9E09-D67FC777908C}" srcOrd="0" destOrd="0" presId="urn:microsoft.com/office/officeart/2018/2/layout/IconVerticalSolidList"/>
    <dgm:cxn modelId="{813C1BD6-5A4A-43F4-8BF7-0645F72381AA}" srcId="{162F69A6-0780-49EA-A6A8-3965C12489B2}" destId="{30269CC2-8DD6-4402-82F3-18F164A732FF}" srcOrd="0" destOrd="0" parTransId="{4A8A3B18-A3DE-475C-8BF1-FB4B84DDA43B}" sibTransId="{2DAA2C1D-14F6-4BCA-B047-0B53ADD46F43}"/>
    <dgm:cxn modelId="{9CD469EF-CF99-411A-B4B3-5B2C59AF684C}" srcId="{162F69A6-0780-49EA-A6A8-3965C12489B2}" destId="{1B1E513F-BEB7-483A-8F12-A8210AEF19E9}" srcOrd="3" destOrd="0" parTransId="{DB284026-3063-4705-B72C-ADE04469BE6D}" sibTransId="{D99C9B80-BA48-46B7-8B67-372E2AFD9E86}"/>
    <dgm:cxn modelId="{C9B7BD43-67DC-4CD4-86B0-92B8BFA59068}" type="presOf" srcId="{2B87ECDB-C552-42F6-9B52-6548A18B206B}" destId="{AC018808-9CEA-4C61-8875-3E922AA167D7}" srcOrd="0" destOrd="0" presId="urn:microsoft.com/office/officeart/2018/2/layout/IconVerticalSolidList"/>
    <dgm:cxn modelId="{024B121E-3EE5-42C9-97D1-5E0D27C29DC3}" srcId="{162F69A6-0780-49EA-A6A8-3965C12489B2}" destId="{419DF63C-9792-4EF5-9125-1EEF4D07C33F}" srcOrd="2" destOrd="0" parTransId="{2B95E8EF-82FE-4F54-970D-D55C9AD8EC00}" sibTransId="{EA8773AB-BB82-4BF6-944E-80CD2086CE93}"/>
    <dgm:cxn modelId="{92648A4D-7D0D-48F5-96E4-BF8EC541B3A9}" type="presOf" srcId="{419DF63C-9792-4EF5-9125-1EEF4D07C33F}" destId="{8409F791-340A-4625-9294-3E680D66DB63}" srcOrd="0" destOrd="0" presId="urn:microsoft.com/office/officeart/2018/2/layout/IconVerticalSolidList"/>
    <dgm:cxn modelId="{D572C096-14C8-487B-ABCD-6354192B80BA}" srcId="{162F69A6-0780-49EA-A6A8-3965C12489B2}" destId="{F4A56385-3827-49D1-B533-953BA75136B7}" srcOrd="4" destOrd="0" parTransId="{5C6E35C5-B6D6-42D4-9FF2-63E3FEC1E45F}" sibTransId="{E866DA3A-B427-429E-A892-4812B432ED79}"/>
    <dgm:cxn modelId="{91AFA996-5E3B-401C-B400-E70DBD4A4AB6}" srcId="{162F69A6-0780-49EA-A6A8-3965C12489B2}" destId="{2B87ECDB-C552-42F6-9B52-6548A18B206B}" srcOrd="1" destOrd="0" parTransId="{0DC560D9-C62C-41BA-8D68-CB78933BFF0C}" sibTransId="{80EFB54F-1AC8-40D9-981D-4C85160A5799}"/>
    <dgm:cxn modelId="{DF18896F-7F42-4500-8AD0-6181E8694E28}" type="presOf" srcId="{F4A56385-3827-49D1-B533-953BA75136B7}" destId="{9260EF14-C09B-4543-88B7-7F45704CBA36}" srcOrd="0" destOrd="0" presId="urn:microsoft.com/office/officeart/2018/2/layout/IconVerticalSolidList"/>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Course Structure and Pathways at Snr phase </a:t>
          </a:r>
          <a:endParaRPr lang="en-US" sz="1900" kern="1200" dirty="0">
            <a:solidFill>
              <a:schemeClr val="bg1"/>
            </a:solidFill>
          </a:endParaRP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Overview of Content of each course </a:t>
          </a:r>
          <a:endParaRPr lang="en-US" sz="1900" kern="1200" dirty="0">
            <a:solidFill>
              <a:schemeClr val="bg1"/>
            </a:solidFill>
          </a:endParaRPr>
        </a:p>
      </dsp:txBody>
      <dsp:txXfrm>
        <a:off x="1150288" y="1249576"/>
        <a:ext cx="5641034" cy="995920"/>
      </dsp:txXfrm>
    </dsp:sp>
    <dsp:sp modelId="{DB8ABDAA-976A-4A84-A3C3-277080E19DCA}">
      <dsp:nvSpPr>
        <dsp:cNvPr id="0" name=""/>
        <dsp:cNvSpPr/>
      </dsp:nvSpPr>
      <dsp:spPr>
        <a:xfrm>
          <a:off x="0" y="2497654"/>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Digital Learning Resources / Extra Support </a:t>
          </a:r>
          <a:endParaRPr lang="en-US" sz="1900" kern="1200" dirty="0">
            <a:solidFill>
              <a:schemeClr val="bg1"/>
            </a:solidFill>
          </a:endParaRP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Attitude and Homework Expectations </a:t>
          </a:r>
          <a:endParaRPr lang="en-US" sz="1900" kern="1200" dirty="0">
            <a:solidFill>
              <a:schemeClr val="bg1"/>
            </a:solidFill>
          </a:endParaRP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Supporting at Home</a:t>
          </a:r>
          <a:endParaRPr lang="en-US" sz="1900" kern="1200" dirty="0">
            <a:solidFill>
              <a:schemeClr val="bg1"/>
            </a:solidFill>
          </a:endParaRP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Creating another pathway for the pupils to achieve a national 5 </a:t>
            </a:r>
          </a:p>
          <a:p>
            <a:endParaRPr lang="en-GB">
              <a:cs typeface="Calibri"/>
            </a:endParaRPr>
          </a:p>
          <a:p>
            <a:r>
              <a:rPr lang="en-GB"/>
              <a:t>The course is challenging and put pupils numerical skills to the test with both formal non-calculator and calculator exam at the end of the year.</a:t>
            </a:r>
            <a:endParaRPr lang="en-US"/>
          </a:p>
          <a:p>
            <a:r>
              <a:rPr lang="en-GB"/>
              <a:t>The sole purpose of N5 maths is to prepare student to access Higher maths not function in the real world. N5 apps allows students to enter the world of work confidently.</a:t>
            </a:r>
            <a:endParaRPr lang="en-US"/>
          </a:p>
          <a:p>
            <a:r>
              <a:rPr lang="en-GB"/>
              <a:t>David </a:t>
            </a:r>
            <a:r>
              <a:rPr lang="en-GB" err="1"/>
              <a:t>walkins</a:t>
            </a:r>
            <a:r>
              <a:rPr lang="en-GB"/>
              <a:t> has compiled a list of courses that accept N5 apps at university level, Nursing, teaching (excluding STEM subjects) this was shared on the Scottish maths teachers FB page which you should join if you are not already a member of. </a:t>
            </a:r>
            <a:endParaRPr lang="en-GB">
              <a:cs typeface="Calibri"/>
            </a:endParaRPr>
          </a:p>
        </p:txBody>
      </p:sp>
      <p:sp>
        <p:nvSpPr>
          <p:cNvPr id="4" name="Slide Number Placeholder 3"/>
          <p:cNvSpPr>
            <a:spLocks noGrp="1"/>
          </p:cNvSpPr>
          <p:nvPr>
            <p:ph type="sldNum" sz="quarter" idx="10"/>
          </p:nvPr>
        </p:nvSpPr>
        <p:spPr/>
        <p:txBody>
          <a:bodyPr/>
          <a:lstStyle/>
          <a:p>
            <a:fld id="{CC9092E0-A8B0-4D96-869B-0424568A0BCA}" type="slidenum">
              <a:rPr lang="en-GB" smtClean="0"/>
              <a:t>3</a:t>
            </a:fld>
            <a:endParaRPr lang="en-GB"/>
          </a:p>
        </p:txBody>
      </p:sp>
    </p:spTree>
    <p:extLst>
      <p:ext uri="{BB962C8B-B14F-4D97-AF65-F5344CB8AC3E}">
        <p14:creationId xmlns:p14="http://schemas.microsoft.com/office/powerpoint/2010/main" val="237248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smtClean="0"/>
              <a:t>Click to edit Master title style</a:t>
            </a:r>
            <a:endParaRPr lang="en-US"/>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C693E-534C-4329-9A87-B5E8DE8CEEDF}"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E84FC-EFF6-4FD8-8606-DFD3BBDAAA83}" type="slidenum">
              <a:rPr lang="en-GB" smtClean="0"/>
              <a:t>‹#›</a:t>
            </a:fld>
            <a:endParaRPr lang="en-GB"/>
          </a:p>
        </p:txBody>
      </p:sp>
    </p:spTree>
    <p:extLst>
      <p:ext uri="{BB962C8B-B14F-4D97-AF65-F5344CB8AC3E}">
        <p14:creationId xmlns:p14="http://schemas.microsoft.com/office/powerpoint/2010/main" val="382454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48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smtClean="0"/>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smtClean="0"/>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smtClean="0"/>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lowscotland-my.sharepoint.com/:b:/g/personal/wlbarry_whelan_glow_sch_uk/EdvU_OgL0oRCk6RG3fpOEosBcUywRIwi3h41RJI7DGEgXg?e=fMnzm6"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glowscotland-my.sharepoint.com/:x:/g/personal/wlbarry_whelan_glow_sch_uk/EcU2WtdTpOhDinBxwbGCJZ0B_cYbcrL1uYkCzSezTJKn7w?e=eQhH3b" TargetMode="External"/><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glowscotland-my.sharepoint.com/:x:/g/personal/wlbarry_whelan_glow_sch_uk/EUmTzUybDblEjC6RfMLhiR0BLJgaoKts87hxo8-Rce498w?e=v0ut5n" TargetMode="External"/><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jyhs.westlothian.org.uk/article/25014/Mathematics" TargetMode="External"/><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glowscotland-my.sharepoint.com/:f:/g/personal/wlbarry_whelan_glow_sch_uk/Enfcwih5b-NMtAmTkyOid58BFYoBopKJdtD4l-ZK4LJlxw?e=PzTwAp" TargetMode="External"/><Relationship Id="rId2" Type="http://schemas.openxmlformats.org/officeDocument/2006/relationships/hyperlink" Target="https://glowscotland-my.sharepoint.com/:f:/g/personal/wlbarry_whelan_glow_sch_uk/Eh4ArEuOBNNFhtoW77uwo-EBl580WaB2Jtb0mwoqnCrpoQ?e=xgR4cY" TargetMode="External"/><Relationship Id="rId1" Type="http://schemas.openxmlformats.org/officeDocument/2006/relationships/slideLayout" Target="../slideLayouts/slideLayout16.xml"/><Relationship Id="rId4" Type="http://schemas.openxmlformats.org/officeDocument/2006/relationships/hyperlink" Target="https://glowscotland-my.sharepoint.com/:f:/g/personal/wlbarry_whelan_glow_sch_uk/EvJyT3tEaIRDmOw8n6UAlJEBwmrw1lV8CSKjNBUg1C_nig?e=5TAcJ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hyperlink" Target="https://www.amazon.co.uk/TeeJay-SQA-National-Applications-Mathematics/dp/1398312363/ref=sr_1_13?qid=1663862481&amp;refinements=p_27:Thomas+Strang&amp;s=books&amp;sr=1-13&amp;text=Thomas+Strang" TargetMode="External"/><Relationship Id="rId13" Type="http://schemas.openxmlformats.org/officeDocument/2006/relationships/image" Target="../media/image27.png"/><Relationship Id="rId18" Type="http://schemas.openxmlformats.org/officeDocument/2006/relationships/hyperlink" Target="https://www.amazon.co.uk/Our-Mathematical-Universe-Ultimate-Reality-ebook/dp/B00H4MVYSO/ref=sr_1_1?crid=3BKQ9N2HKRC0N&amp;keywords=max+tegmark&amp;qid=1663863230&amp;s=digital-text&amp;sprefix=max+tegmark,digital-text,198&amp;sr=1-1" TargetMode="External"/><Relationship Id="rId3" Type="http://schemas.openxmlformats.org/officeDocument/2006/relationships/image" Target="../media/image23.png"/><Relationship Id="rId21"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hyperlink" Target="https://www.amazon.co.uk/dp/B087ZCQZHQ/?coliid=I3JCJ1JEOKG31B&amp;colid=13VVNRXI8UQ9Y&amp;psc=0&amp;ref_=lv_ov_lig_dp_it" TargetMode="External"/><Relationship Id="rId17" Type="http://schemas.openxmlformats.org/officeDocument/2006/relationships/image" Target="../media/image29.png"/><Relationship Id="rId2" Type="http://schemas.openxmlformats.org/officeDocument/2006/relationships/hyperlink" Target="https://www.amazon.co.uk/gp/product/B09SFCDYKM/ref=dbs_a_def_rwt_bibl_vppi_i0" TargetMode="External"/><Relationship Id="rId16" Type="http://schemas.openxmlformats.org/officeDocument/2006/relationships/hyperlink" Target="https://www.amazon.co.uk/dp/1402788290/?coliid=I2KWJAXB7R6N1L&amp;colid=13VVNRXI8UQ9Y&amp;psc=0&amp;ref_=lv_ov_lig_dp_it" TargetMode="External"/><Relationship Id="rId20" Type="http://schemas.openxmlformats.org/officeDocument/2006/relationships/hyperlink" Target="https://www.amazon.co.uk/National-Applications-Mathematics-Michael-Mackison-ebook/dp/B0C6XSRY4Z/ref=sr_1_1?crid=YLTI40AGJ3JM&amp;keywords=ZETA+MATHS&amp;qid=1695293230&amp;sprefix=zeta+maths%2Caps%2C78&amp;sr=8-1" TargetMode="External"/><Relationship Id="rId1" Type="http://schemas.openxmlformats.org/officeDocument/2006/relationships/slideLayout" Target="../slideLayouts/slideLayout16.xml"/><Relationship Id="rId6" Type="http://schemas.openxmlformats.org/officeDocument/2006/relationships/hyperlink" Target="https://www.amazon.co.uk/gp/product/B08J3QCK21/ref=dbs_a_def_rwt_bibl_vppi_i2" TargetMode="External"/><Relationship Id="rId11" Type="http://schemas.openxmlformats.org/officeDocument/2006/relationships/hyperlink" Target="https://www.numberphile.com/podcast" TargetMode="External"/><Relationship Id="rId5" Type="http://schemas.openxmlformats.org/officeDocument/2006/relationships/image" Target="../media/image24.png"/><Relationship Id="rId15" Type="http://schemas.openxmlformats.org/officeDocument/2006/relationships/image" Target="../media/image28.png"/><Relationship Id="rId10" Type="http://schemas.openxmlformats.org/officeDocument/2006/relationships/hyperlink" Target="https://www.bbc.co.uk/programmes/b07dx75g" TargetMode="External"/><Relationship Id="rId19" Type="http://schemas.openxmlformats.org/officeDocument/2006/relationships/image" Target="../media/image30.png"/><Relationship Id="rId4" Type="http://schemas.openxmlformats.org/officeDocument/2006/relationships/hyperlink" Target="https://www.amazon.co.uk/gp/product/B09DG5NB92/ref=dbs_a_def_rwt_bibl_vppi_i1" TargetMode="External"/><Relationship Id="rId9" Type="http://schemas.openxmlformats.org/officeDocument/2006/relationships/image" Target="../media/image26.png"/><Relationship Id="rId14" Type="http://schemas.openxmlformats.org/officeDocument/2006/relationships/hyperlink" Target="https://www.amazon.co.uk/dp/B088ZT8PJD/?coliid=I16GIJQIAH2YR&amp;colid=13VVNRXI8UQ9Y&amp;psc=0&amp;ref_=lv_ov_lig_dp_i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glowscotland-my.sharepoint.com/:b:/g/personal/wlbarry_whelan_glow_sch_uk/EdvU_OgL0oRCk6RG3fpOEosBcUywRIwi3h41RJI7DGEgXg?e=fMnzm6"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smtClean="0"/>
              <a:t>The James Young High School </a:t>
            </a:r>
            <a:endParaRPr lang="en-US" dirty="0"/>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smtClean="0"/>
              <a:t>Snr Phase Information Evening </a:t>
            </a:r>
          </a:p>
          <a:p>
            <a:r>
              <a:rPr lang="en-US" dirty="0" smtClean="0"/>
              <a:t>Barry Whelan </a:t>
            </a:r>
            <a:endParaRPr lang="en-US" dirty="0"/>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697" y="223232"/>
            <a:ext cx="9999086" cy="5264447"/>
          </a:xfrm>
          <a:prstGeom prst="rect">
            <a:avLst/>
          </a:prstGeom>
        </p:spPr>
      </p:pic>
      <p:sp>
        <p:nvSpPr>
          <p:cNvPr id="3" name="TextBox 2"/>
          <p:cNvSpPr txBox="1"/>
          <p:nvPr/>
        </p:nvSpPr>
        <p:spPr>
          <a:xfrm>
            <a:off x="529677" y="5685906"/>
            <a:ext cx="8279476" cy="369332"/>
          </a:xfrm>
          <a:prstGeom prst="rect">
            <a:avLst/>
          </a:prstGeom>
          <a:noFill/>
        </p:spPr>
        <p:txBody>
          <a:bodyPr wrap="square" rtlCol="0">
            <a:spAutoFit/>
          </a:bodyPr>
          <a:lstStyle/>
          <a:p>
            <a:r>
              <a:rPr lang="en-GB" dirty="0" smtClean="0">
                <a:solidFill>
                  <a:schemeClr val="bg1"/>
                </a:solidFill>
              </a:rPr>
              <a:t>Download the Complete Scheme of Work from this link : </a:t>
            </a:r>
            <a:r>
              <a:rPr lang="en-GB" dirty="0" smtClean="0">
                <a:solidFill>
                  <a:schemeClr val="bg1"/>
                </a:solidFill>
                <a:hlinkClick r:id="rId3"/>
              </a:rPr>
              <a:t>Level 4/Nat 4 to N5 Pathway </a:t>
            </a:r>
            <a:endParaRPr lang="en-GB" dirty="0">
              <a:solidFill>
                <a:schemeClr val="bg1"/>
              </a:solidFill>
            </a:endParaRPr>
          </a:p>
        </p:txBody>
      </p:sp>
    </p:spTree>
    <p:extLst>
      <p:ext uri="{BB962C8B-B14F-4D97-AF65-F5344CB8AC3E}">
        <p14:creationId xmlns:p14="http://schemas.microsoft.com/office/powerpoint/2010/main" val="7464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299258"/>
            <a:ext cx="8653549" cy="707886"/>
          </a:xfrm>
          <a:prstGeom prst="rect">
            <a:avLst/>
          </a:prstGeom>
          <a:noFill/>
        </p:spPr>
        <p:txBody>
          <a:bodyPr wrap="square" rtlCol="0">
            <a:spAutoFit/>
          </a:bodyPr>
          <a:lstStyle/>
          <a:p>
            <a:r>
              <a:rPr lang="en-GB" sz="4000" dirty="0" smtClean="0">
                <a:solidFill>
                  <a:schemeClr val="bg1"/>
                </a:solidFill>
                <a:latin typeface="Poppy"/>
              </a:rPr>
              <a:t>Higher Maths </a:t>
            </a:r>
            <a:endParaRPr lang="en-GB" sz="4000" dirty="0">
              <a:solidFill>
                <a:schemeClr val="bg1"/>
              </a:solidFill>
              <a:latin typeface="Poppy"/>
            </a:endParaRPr>
          </a:p>
        </p:txBody>
      </p:sp>
      <p:sp>
        <p:nvSpPr>
          <p:cNvPr id="4" name="TextBox 3"/>
          <p:cNvSpPr txBox="1"/>
          <p:nvPr/>
        </p:nvSpPr>
        <p:spPr>
          <a:xfrm>
            <a:off x="651163" y="1216428"/>
            <a:ext cx="10313324" cy="5262979"/>
          </a:xfrm>
          <a:prstGeom prst="rect">
            <a:avLst/>
          </a:prstGeom>
          <a:noFill/>
        </p:spPr>
        <p:txBody>
          <a:bodyPr wrap="square" rtlCol="0">
            <a:spAutoFit/>
          </a:bodyPr>
          <a:lstStyle/>
          <a:p>
            <a:r>
              <a:rPr lang="en-GB" sz="2400" dirty="0" smtClean="0">
                <a:solidFill>
                  <a:schemeClr val="bg1"/>
                </a:solidFill>
                <a:latin typeface="Poppy"/>
              </a:rPr>
              <a:t>Higher Maths course award is completely decided on Final Exam Award </a:t>
            </a:r>
          </a:p>
          <a:p>
            <a:endParaRPr lang="en-GB" sz="2400" dirty="0">
              <a:solidFill>
                <a:schemeClr val="bg1"/>
              </a:solidFill>
              <a:latin typeface="Poppy"/>
            </a:endParaRPr>
          </a:p>
          <a:p>
            <a:r>
              <a:rPr lang="en-GB" sz="2400" dirty="0" smtClean="0">
                <a:solidFill>
                  <a:schemeClr val="bg1"/>
                </a:solidFill>
                <a:latin typeface="Poppy"/>
              </a:rPr>
              <a:t>No internal assessment contributes  to the grade</a:t>
            </a:r>
          </a:p>
          <a:p>
            <a:endParaRPr lang="en-GB" sz="2400" dirty="0">
              <a:solidFill>
                <a:schemeClr val="bg1"/>
              </a:solidFill>
              <a:latin typeface="Poppy"/>
            </a:endParaRPr>
          </a:p>
          <a:p>
            <a:r>
              <a:rPr lang="en-GB" sz="2400" dirty="0" smtClean="0">
                <a:solidFill>
                  <a:schemeClr val="bg1"/>
                </a:solidFill>
                <a:latin typeface="Poppy"/>
              </a:rPr>
              <a:t>Grades A to D </a:t>
            </a:r>
          </a:p>
          <a:p>
            <a:endParaRPr lang="en-GB" sz="2400" dirty="0">
              <a:solidFill>
                <a:schemeClr val="bg1"/>
              </a:solidFill>
              <a:latin typeface="Poppy"/>
            </a:endParaRPr>
          </a:p>
          <a:p>
            <a:r>
              <a:rPr lang="en-GB" sz="2400" dirty="0" smtClean="0">
                <a:solidFill>
                  <a:schemeClr val="bg1"/>
                </a:solidFill>
                <a:latin typeface="Poppy"/>
              </a:rPr>
              <a:t>Major Assessment in October ( Exam Standard , P1 and P2). </a:t>
            </a:r>
          </a:p>
          <a:p>
            <a:r>
              <a:rPr lang="en-GB" sz="2400" dirty="0" smtClean="0">
                <a:solidFill>
                  <a:schemeClr val="bg1"/>
                </a:solidFill>
                <a:latin typeface="Poppy"/>
              </a:rPr>
              <a:t>Prelim in January ( P1 and P2) </a:t>
            </a:r>
          </a:p>
          <a:p>
            <a:r>
              <a:rPr lang="en-GB" sz="2400" dirty="0" smtClean="0">
                <a:solidFill>
                  <a:schemeClr val="bg1"/>
                </a:solidFill>
                <a:latin typeface="Poppy"/>
              </a:rPr>
              <a:t>March ( Final Exam Content ) </a:t>
            </a:r>
          </a:p>
          <a:p>
            <a:endParaRPr lang="en-GB" sz="2400" dirty="0">
              <a:solidFill>
                <a:schemeClr val="bg1"/>
              </a:solidFill>
              <a:latin typeface="Poppy"/>
            </a:endParaRPr>
          </a:p>
          <a:p>
            <a:endParaRPr lang="en-GB" sz="2400" dirty="0">
              <a:solidFill>
                <a:schemeClr val="bg1"/>
              </a:solidFill>
              <a:latin typeface="Poppy"/>
            </a:endParaRPr>
          </a:p>
          <a:p>
            <a:r>
              <a:rPr lang="en-GB" sz="2400" dirty="0" smtClean="0">
                <a:solidFill>
                  <a:schemeClr val="bg1"/>
                </a:solidFill>
                <a:latin typeface="Poppy"/>
              </a:rPr>
              <a:t> </a:t>
            </a:r>
          </a:p>
          <a:p>
            <a:endParaRPr lang="en-GB" sz="2400" dirty="0">
              <a:solidFill>
                <a:schemeClr val="bg1"/>
              </a:solidFill>
              <a:latin typeface="Poppy"/>
            </a:endParaRPr>
          </a:p>
          <a:p>
            <a:r>
              <a:rPr lang="en-GB" sz="2400" dirty="0" smtClean="0">
                <a:solidFill>
                  <a:schemeClr val="bg1"/>
                </a:solidFill>
                <a:latin typeface="Poppy"/>
              </a:rPr>
              <a:t> </a:t>
            </a:r>
            <a:endParaRPr lang="en-GB" sz="2400" dirty="0">
              <a:solidFill>
                <a:schemeClr val="bg1"/>
              </a:solidFill>
              <a:latin typeface="Poppy"/>
            </a:endParaRPr>
          </a:p>
        </p:txBody>
      </p:sp>
    </p:spTree>
    <p:extLst>
      <p:ext uri="{BB962C8B-B14F-4D97-AF65-F5344CB8AC3E}">
        <p14:creationId xmlns:p14="http://schemas.microsoft.com/office/powerpoint/2010/main" val="1896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921" y="155603"/>
            <a:ext cx="6592772" cy="5337825"/>
          </a:xfrm>
          <a:prstGeom prst="rect">
            <a:avLst/>
          </a:prstGeom>
        </p:spPr>
      </p:pic>
      <p:sp>
        <p:nvSpPr>
          <p:cNvPr id="3" name="TextBox 2"/>
          <p:cNvSpPr txBox="1"/>
          <p:nvPr/>
        </p:nvSpPr>
        <p:spPr>
          <a:xfrm>
            <a:off x="573578" y="5868785"/>
            <a:ext cx="4355869" cy="382386"/>
          </a:xfrm>
          <a:prstGeom prst="rect">
            <a:avLst/>
          </a:prstGeom>
          <a:noFill/>
        </p:spPr>
        <p:txBody>
          <a:bodyPr wrap="square" rtlCol="0">
            <a:spAutoFit/>
          </a:bodyPr>
          <a:lstStyle/>
          <a:p>
            <a:r>
              <a:rPr lang="en-GB" dirty="0" smtClean="0">
                <a:solidFill>
                  <a:schemeClr val="bg1"/>
                </a:solidFill>
              </a:rPr>
              <a:t>Link to Higher Scheme of work – </a:t>
            </a:r>
            <a:r>
              <a:rPr lang="en-GB" dirty="0" smtClean="0">
                <a:solidFill>
                  <a:schemeClr val="bg1"/>
                </a:solidFill>
                <a:hlinkClick r:id="rId3"/>
              </a:rPr>
              <a:t>Higher </a:t>
            </a:r>
            <a:r>
              <a:rPr lang="en-GB"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1247966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299258"/>
            <a:ext cx="8653549" cy="707886"/>
          </a:xfrm>
          <a:prstGeom prst="rect">
            <a:avLst/>
          </a:prstGeom>
          <a:noFill/>
        </p:spPr>
        <p:txBody>
          <a:bodyPr wrap="square" rtlCol="0">
            <a:spAutoFit/>
          </a:bodyPr>
          <a:lstStyle/>
          <a:p>
            <a:r>
              <a:rPr lang="en-GB" sz="4000" dirty="0" smtClean="0">
                <a:solidFill>
                  <a:schemeClr val="bg1"/>
                </a:solidFill>
                <a:latin typeface="Poppy"/>
              </a:rPr>
              <a:t>Higher Apps  </a:t>
            </a:r>
            <a:endParaRPr lang="en-GB" sz="4000" dirty="0">
              <a:solidFill>
                <a:schemeClr val="bg1"/>
              </a:solidFill>
              <a:latin typeface="Poppy"/>
            </a:endParaRPr>
          </a:p>
        </p:txBody>
      </p:sp>
      <p:pic>
        <p:nvPicPr>
          <p:cNvPr id="2" name="Picture 1"/>
          <p:cNvPicPr>
            <a:picLocks noChangeAspect="1"/>
          </p:cNvPicPr>
          <p:nvPr/>
        </p:nvPicPr>
        <p:blipFill>
          <a:blip r:embed="rId2"/>
          <a:stretch>
            <a:fillRect/>
          </a:stretch>
        </p:blipFill>
        <p:spPr>
          <a:xfrm>
            <a:off x="382386" y="1082675"/>
            <a:ext cx="6649915" cy="2323340"/>
          </a:xfrm>
          <a:prstGeom prst="rect">
            <a:avLst/>
          </a:prstGeom>
        </p:spPr>
      </p:pic>
      <p:pic>
        <p:nvPicPr>
          <p:cNvPr id="5" name="Picture 4"/>
          <p:cNvPicPr>
            <a:picLocks noChangeAspect="1"/>
          </p:cNvPicPr>
          <p:nvPr/>
        </p:nvPicPr>
        <p:blipFill>
          <a:blip r:embed="rId3"/>
          <a:stretch>
            <a:fillRect/>
          </a:stretch>
        </p:blipFill>
        <p:spPr>
          <a:xfrm>
            <a:off x="489193" y="3481546"/>
            <a:ext cx="6718471" cy="2583192"/>
          </a:xfrm>
          <a:prstGeom prst="rect">
            <a:avLst/>
          </a:prstGeom>
        </p:spPr>
      </p:pic>
    </p:spTree>
    <p:extLst>
      <p:ext uri="{BB962C8B-B14F-4D97-AF65-F5344CB8AC3E}">
        <p14:creationId xmlns:p14="http://schemas.microsoft.com/office/powerpoint/2010/main" val="3378765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299258"/>
            <a:ext cx="8653549" cy="707886"/>
          </a:xfrm>
          <a:prstGeom prst="rect">
            <a:avLst/>
          </a:prstGeom>
          <a:noFill/>
        </p:spPr>
        <p:txBody>
          <a:bodyPr wrap="square" rtlCol="0">
            <a:spAutoFit/>
          </a:bodyPr>
          <a:lstStyle/>
          <a:p>
            <a:r>
              <a:rPr lang="en-GB" sz="4000" dirty="0" smtClean="0">
                <a:solidFill>
                  <a:schemeClr val="bg1"/>
                </a:solidFill>
                <a:latin typeface="Poppy"/>
              </a:rPr>
              <a:t>Higher Apps  </a:t>
            </a:r>
            <a:endParaRPr lang="en-GB" sz="4000" dirty="0">
              <a:solidFill>
                <a:schemeClr val="bg1"/>
              </a:solidFill>
              <a:latin typeface="Poppy"/>
            </a:endParaRPr>
          </a:p>
        </p:txBody>
      </p:sp>
      <p:pic>
        <p:nvPicPr>
          <p:cNvPr id="2" name="Picture 1"/>
          <p:cNvPicPr>
            <a:picLocks noChangeAspect="1"/>
          </p:cNvPicPr>
          <p:nvPr/>
        </p:nvPicPr>
        <p:blipFill>
          <a:blip r:embed="rId2"/>
          <a:stretch>
            <a:fillRect/>
          </a:stretch>
        </p:blipFill>
        <p:spPr>
          <a:xfrm>
            <a:off x="778363" y="1382224"/>
            <a:ext cx="7283848" cy="3947869"/>
          </a:xfrm>
          <a:prstGeom prst="rect">
            <a:avLst/>
          </a:prstGeom>
        </p:spPr>
      </p:pic>
    </p:spTree>
    <p:extLst>
      <p:ext uri="{BB962C8B-B14F-4D97-AF65-F5344CB8AC3E}">
        <p14:creationId xmlns:p14="http://schemas.microsoft.com/office/powerpoint/2010/main" val="1292226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299258"/>
            <a:ext cx="8653549" cy="707886"/>
          </a:xfrm>
          <a:prstGeom prst="rect">
            <a:avLst/>
          </a:prstGeom>
          <a:noFill/>
        </p:spPr>
        <p:txBody>
          <a:bodyPr wrap="square" rtlCol="0">
            <a:spAutoFit/>
          </a:bodyPr>
          <a:lstStyle/>
          <a:p>
            <a:r>
              <a:rPr lang="en-GB" sz="4000" dirty="0" smtClean="0">
                <a:solidFill>
                  <a:schemeClr val="bg1"/>
                </a:solidFill>
                <a:latin typeface="Poppy"/>
              </a:rPr>
              <a:t>Adv  Maths </a:t>
            </a:r>
            <a:endParaRPr lang="en-GB" sz="4000" dirty="0">
              <a:solidFill>
                <a:schemeClr val="bg1"/>
              </a:solidFill>
              <a:latin typeface="Poppy"/>
            </a:endParaRPr>
          </a:p>
        </p:txBody>
      </p:sp>
      <p:sp>
        <p:nvSpPr>
          <p:cNvPr id="4" name="TextBox 3"/>
          <p:cNvSpPr txBox="1"/>
          <p:nvPr/>
        </p:nvSpPr>
        <p:spPr>
          <a:xfrm>
            <a:off x="651163" y="1216428"/>
            <a:ext cx="10313324" cy="5632311"/>
          </a:xfrm>
          <a:prstGeom prst="rect">
            <a:avLst/>
          </a:prstGeom>
          <a:noFill/>
        </p:spPr>
        <p:txBody>
          <a:bodyPr wrap="square" rtlCol="0">
            <a:spAutoFit/>
          </a:bodyPr>
          <a:lstStyle/>
          <a:p>
            <a:r>
              <a:rPr lang="en-GB" sz="2400" dirty="0" smtClean="0">
                <a:solidFill>
                  <a:schemeClr val="bg1"/>
                </a:solidFill>
                <a:latin typeface="Poppy"/>
              </a:rPr>
              <a:t>Adv  Maths course award is completely decided on Final Exam Award </a:t>
            </a:r>
          </a:p>
          <a:p>
            <a:endParaRPr lang="en-GB" sz="2400" dirty="0">
              <a:solidFill>
                <a:schemeClr val="bg1"/>
              </a:solidFill>
              <a:latin typeface="Poppy"/>
            </a:endParaRPr>
          </a:p>
          <a:p>
            <a:r>
              <a:rPr lang="en-GB" sz="2400" dirty="0" smtClean="0">
                <a:solidFill>
                  <a:schemeClr val="bg1"/>
                </a:solidFill>
                <a:latin typeface="Poppy"/>
              </a:rPr>
              <a:t>No internal assessment contributes  to the grade</a:t>
            </a:r>
          </a:p>
          <a:p>
            <a:endParaRPr lang="en-GB" sz="2400" dirty="0">
              <a:solidFill>
                <a:schemeClr val="bg1"/>
              </a:solidFill>
              <a:latin typeface="Poppy"/>
            </a:endParaRPr>
          </a:p>
          <a:p>
            <a:r>
              <a:rPr lang="en-GB" sz="2400" dirty="0" smtClean="0">
                <a:solidFill>
                  <a:schemeClr val="bg1"/>
                </a:solidFill>
                <a:latin typeface="Poppy"/>
              </a:rPr>
              <a:t>Grades A to D </a:t>
            </a:r>
          </a:p>
          <a:p>
            <a:endParaRPr lang="en-GB" sz="2400" dirty="0">
              <a:solidFill>
                <a:schemeClr val="bg1"/>
              </a:solidFill>
              <a:latin typeface="Poppy"/>
            </a:endParaRPr>
          </a:p>
          <a:p>
            <a:r>
              <a:rPr lang="en-GB" sz="2400" dirty="0" smtClean="0">
                <a:solidFill>
                  <a:schemeClr val="bg1"/>
                </a:solidFill>
                <a:latin typeface="Poppy"/>
              </a:rPr>
              <a:t>Major Assessment in October ( Exam Standard , P1 and P2). </a:t>
            </a:r>
          </a:p>
          <a:p>
            <a:r>
              <a:rPr lang="en-GB" sz="2400" dirty="0" smtClean="0">
                <a:solidFill>
                  <a:schemeClr val="bg1"/>
                </a:solidFill>
                <a:latin typeface="Poppy"/>
              </a:rPr>
              <a:t>Prelim in January ( P1 and P2) </a:t>
            </a:r>
          </a:p>
          <a:p>
            <a:r>
              <a:rPr lang="en-GB" sz="2400" dirty="0" smtClean="0">
                <a:solidFill>
                  <a:schemeClr val="bg1"/>
                </a:solidFill>
                <a:latin typeface="Poppy"/>
              </a:rPr>
              <a:t>March ( Final Exam Content ) </a:t>
            </a:r>
          </a:p>
          <a:p>
            <a:endParaRPr lang="en-GB" sz="2400" dirty="0">
              <a:solidFill>
                <a:schemeClr val="bg1"/>
              </a:solidFill>
              <a:latin typeface="Poppy"/>
            </a:endParaRPr>
          </a:p>
          <a:p>
            <a:endParaRPr lang="en-GB" sz="2400" dirty="0" smtClean="0">
              <a:solidFill>
                <a:schemeClr val="bg1"/>
              </a:solidFill>
              <a:latin typeface="Poppy"/>
            </a:endParaRPr>
          </a:p>
          <a:p>
            <a:r>
              <a:rPr lang="en-GB" sz="2400" dirty="0" smtClean="0">
                <a:solidFill>
                  <a:schemeClr val="bg1"/>
                </a:solidFill>
                <a:latin typeface="Poppy"/>
              </a:rPr>
              <a:t>Encourage higher students to take this in s6, very strong record at school </a:t>
            </a:r>
            <a:endParaRPr lang="en-GB" sz="2400" dirty="0">
              <a:solidFill>
                <a:schemeClr val="bg1"/>
              </a:solidFill>
              <a:latin typeface="Poppy"/>
            </a:endParaRPr>
          </a:p>
          <a:p>
            <a:r>
              <a:rPr lang="en-GB" sz="2400" dirty="0" smtClean="0">
                <a:solidFill>
                  <a:schemeClr val="bg1"/>
                </a:solidFill>
                <a:latin typeface="Poppy"/>
              </a:rPr>
              <a:t> </a:t>
            </a:r>
          </a:p>
          <a:p>
            <a:endParaRPr lang="en-GB" sz="2400" dirty="0">
              <a:solidFill>
                <a:schemeClr val="bg1"/>
              </a:solidFill>
              <a:latin typeface="Poppy"/>
            </a:endParaRPr>
          </a:p>
          <a:p>
            <a:r>
              <a:rPr lang="en-GB" sz="2400" dirty="0" smtClean="0">
                <a:solidFill>
                  <a:schemeClr val="bg1"/>
                </a:solidFill>
                <a:latin typeface="Poppy"/>
              </a:rPr>
              <a:t> </a:t>
            </a:r>
            <a:endParaRPr lang="en-GB" sz="2400" dirty="0">
              <a:solidFill>
                <a:schemeClr val="bg1"/>
              </a:solidFill>
              <a:latin typeface="Poppy"/>
            </a:endParaRPr>
          </a:p>
        </p:txBody>
      </p:sp>
    </p:spTree>
    <p:extLst>
      <p:ext uri="{BB962C8B-B14F-4D97-AF65-F5344CB8AC3E}">
        <p14:creationId xmlns:p14="http://schemas.microsoft.com/office/powerpoint/2010/main" val="374902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391" y="198639"/>
            <a:ext cx="9829800" cy="5695950"/>
          </a:xfrm>
          <a:prstGeom prst="rect">
            <a:avLst/>
          </a:prstGeom>
        </p:spPr>
      </p:pic>
      <p:sp>
        <p:nvSpPr>
          <p:cNvPr id="3" name="Rectangle 2"/>
          <p:cNvSpPr/>
          <p:nvPr/>
        </p:nvSpPr>
        <p:spPr>
          <a:xfrm>
            <a:off x="605324" y="6062348"/>
            <a:ext cx="3666838" cy="369332"/>
          </a:xfrm>
          <a:prstGeom prst="rect">
            <a:avLst/>
          </a:prstGeom>
        </p:spPr>
        <p:txBody>
          <a:bodyPr wrap="none">
            <a:spAutoFit/>
          </a:bodyPr>
          <a:lstStyle/>
          <a:p>
            <a:r>
              <a:rPr lang="en-GB" dirty="0">
                <a:solidFill>
                  <a:schemeClr val="bg1"/>
                </a:solidFill>
              </a:rPr>
              <a:t>Link to </a:t>
            </a:r>
            <a:r>
              <a:rPr lang="en-GB" dirty="0" smtClean="0">
                <a:solidFill>
                  <a:schemeClr val="bg1"/>
                </a:solidFill>
              </a:rPr>
              <a:t>Adv </a:t>
            </a:r>
            <a:r>
              <a:rPr lang="en-GB" dirty="0">
                <a:solidFill>
                  <a:schemeClr val="bg1"/>
                </a:solidFill>
              </a:rPr>
              <a:t>Scheme of work – </a:t>
            </a:r>
            <a:r>
              <a:rPr lang="en-GB" dirty="0" smtClean="0">
                <a:solidFill>
                  <a:schemeClr val="bg1"/>
                </a:solidFill>
                <a:hlinkClick r:id="rId3"/>
              </a:rPr>
              <a:t>Adv H</a:t>
            </a:r>
            <a:r>
              <a:rPr lang="en-GB"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1333762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315" y="220548"/>
            <a:ext cx="7104958" cy="4953834"/>
          </a:xfrm>
          <a:prstGeom prst="rect">
            <a:avLst/>
          </a:prstGeom>
        </p:spPr>
      </p:pic>
      <p:sp>
        <p:nvSpPr>
          <p:cNvPr id="3" name="TextBox 2"/>
          <p:cNvSpPr txBox="1"/>
          <p:nvPr/>
        </p:nvSpPr>
        <p:spPr>
          <a:xfrm>
            <a:off x="1022465" y="5644342"/>
            <a:ext cx="7955280" cy="369332"/>
          </a:xfrm>
          <a:prstGeom prst="rect">
            <a:avLst/>
          </a:prstGeom>
          <a:noFill/>
        </p:spPr>
        <p:txBody>
          <a:bodyPr wrap="square" rtlCol="0">
            <a:spAutoFit/>
          </a:bodyPr>
          <a:lstStyle/>
          <a:p>
            <a:r>
              <a:rPr lang="en-GB" dirty="0" smtClean="0">
                <a:solidFill>
                  <a:schemeClr val="bg1"/>
                </a:solidFill>
              </a:rPr>
              <a:t>Link to website to download distance learning materials – </a:t>
            </a:r>
            <a:r>
              <a:rPr lang="en-GB" dirty="0" smtClean="0">
                <a:solidFill>
                  <a:schemeClr val="bg1"/>
                </a:solidFill>
                <a:hlinkClick r:id="rId3"/>
              </a:rPr>
              <a:t>Website Link  </a:t>
            </a:r>
            <a:endParaRPr lang="en-GB" dirty="0">
              <a:solidFill>
                <a:schemeClr val="bg1"/>
              </a:solidFill>
            </a:endParaRPr>
          </a:p>
        </p:txBody>
      </p:sp>
    </p:spTree>
    <p:extLst>
      <p:ext uri="{BB962C8B-B14F-4D97-AF65-F5344CB8AC3E}">
        <p14:creationId xmlns:p14="http://schemas.microsoft.com/office/powerpoint/2010/main" val="609615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084" y="440575"/>
            <a:ext cx="8113221" cy="646331"/>
          </a:xfrm>
          <a:prstGeom prst="rect">
            <a:avLst/>
          </a:prstGeom>
          <a:noFill/>
        </p:spPr>
        <p:txBody>
          <a:bodyPr wrap="square" rtlCol="0">
            <a:spAutoFit/>
          </a:bodyPr>
          <a:lstStyle/>
          <a:p>
            <a:r>
              <a:rPr lang="en-GB" sz="3600" dirty="0" smtClean="0">
                <a:solidFill>
                  <a:schemeClr val="bg1"/>
                </a:solidFill>
                <a:latin typeface="Poppy"/>
              </a:rPr>
              <a:t>One Drive Links </a:t>
            </a:r>
            <a:endParaRPr lang="en-GB" sz="3600" dirty="0">
              <a:solidFill>
                <a:schemeClr val="bg1"/>
              </a:solidFill>
              <a:latin typeface="Poppy"/>
            </a:endParaRPr>
          </a:p>
        </p:txBody>
      </p:sp>
      <p:sp>
        <p:nvSpPr>
          <p:cNvPr id="3" name="TextBox 2"/>
          <p:cNvSpPr txBox="1"/>
          <p:nvPr/>
        </p:nvSpPr>
        <p:spPr>
          <a:xfrm>
            <a:off x="507077" y="1537855"/>
            <a:ext cx="6799811" cy="3477875"/>
          </a:xfrm>
          <a:prstGeom prst="rect">
            <a:avLst/>
          </a:prstGeom>
          <a:noFill/>
        </p:spPr>
        <p:txBody>
          <a:bodyPr wrap="square" rtlCol="0">
            <a:spAutoFit/>
          </a:bodyPr>
          <a:lstStyle/>
          <a:p>
            <a:r>
              <a:rPr lang="en-GB" sz="4400" dirty="0" smtClean="0">
                <a:solidFill>
                  <a:schemeClr val="bg1"/>
                </a:solidFill>
                <a:hlinkClick r:id="rId2"/>
              </a:rPr>
              <a:t>National 5</a:t>
            </a:r>
            <a:endParaRPr lang="en-GB" sz="4400" dirty="0" smtClean="0">
              <a:solidFill>
                <a:schemeClr val="bg1"/>
              </a:solidFill>
            </a:endParaRPr>
          </a:p>
          <a:p>
            <a:endParaRPr lang="en-GB" sz="4400" dirty="0">
              <a:solidFill>
                <a:schemeClr val="bg1"/>
              </a:solidFill>
            </a:endParaRPr>
          </a:p>
          <a:p>
            <a:r>
              <a:rPr lang="en-GB" sz="4400" dirty="0" smtClean="0">
                <a:solidFill>
                  <a:schemeClr val="bg1"/>
                </a:solidFill>
                <a:hlinkClick r:id="rId3"/>
              </a:rPr>
              <a:t>Higher</a:t>
            </a:r>
            <a:r>
              <a:rPr lang="en-GB" sz="4400" dirty="0" smtClean="0">
                <a:solidFill>
                  <a:schemeClr val="bg1"/>
                </a:solidFill>
              </a:rPr>
              <a:t> </a:t>
            </a:r>
            <a:endParaRPr lang="en-GB" sz="4400" dirty="0">
              <a:solidFill>
                <a:schemeClr val="bg1"/>
              </a:solidFill>
            </a:endParaRPr>
          </a:p>
          <a:p>
            <a:endParaRPr lang="en-GB" sz="4400" dirty="0" smtClean="0">
              <a:solidFill>
                <a:schemeClr val="bg1"/>
              </a:solidFill>
            </a:endParaRPr>
          </a:p>
          <a:p>
            <a:r>
              <a:rPr lang="en-GB" sz="4400" dirty="0" smtClean="0">
                <a:solidFill>
                  <a:schemeClr val="bg1"/>
                </a:solidFill>
                <a:hlinkClick r:id="rId4"/>
              </a:rPr>
              <a:t>Adv Higher  </a:t>
            </a:r>
            <a:endParaRPr lang="en-GB" sz="4400" dirty="0">
              <a:solidFill>
                <a:schemeClr val="bg1"/>
              </a:solidFill>
            </a:endParaRPr>
          </a:p>
        </p:txBody>
      </p:sp>
    </p:spTree>
    <p:extLst>
      <p:ext uri="{BB962C8B-B14F-4D97-AF65-F5344CB8AC3E}">
        <p14:creationId xmlns:p14="http://schemas.microsoft.com/office/powerpoint/2010/main" val="404010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084" y="440575"/>
            <a:ext cx="8113221" cy="646331"/>
          </a:xfrm>
          <a:prstGeom prst="rect">
            <a:avLst/>
          </a:prstGeom>
          <a:noFill/>
        </p:spPr>
        <p:txBody>
          <a:bodyPr wrap="square" rtlCol="0">
            <a:spAutoFit/>
          </a:bodyPr>
          <a:lstStyle/>
          <a:p>
            <a:r>
              <a:rPr lang="en-GB" sz="3600" dirty="0" smtClean="0">
                <a:solidFill>
                  <a:schemeClr val="bg1"/>
                </a:solidFill>
                <a:latin typeface="Poppy"/>
              </a:rPr>
              <a:t>After School Support </a:t>
            </a:r>
            <a:endParaRPr lang="en-GB" sz="3600" dirty="0">
              <a:solidFill>
                <a:schemeClr val="bg1"/>
              </a:solidFill>
              <a:latin typeface="Poppy"/>
            </a:endParaRPr>
          </a:p>
        </p:txBody>
      </p:sp>
      <p:sp>
        <p:nvSpPr>
          <p:cNvPr id="3" name="TextBox 2"/>
          <p:cNvSpPr txBox="1"/>
          <p:nvPr/>
        </p:nvSpPr>
        <p:spPr>
          <a:xfrm>
            <a:off x="523701" y="1249680"/>
            <a:ext cx="10897986" cy="4524315"/>
          </a:xfrm>
          <a:prstGeom prst="rect">
            <a:avLst/>
          </a:prstGeom>
          <a:noFill/>
        </p:spPr>
        <p:txBody>
          <a:bodyPr wrap="square" rtlCol="0">
            <a:spAutoFit/>
          </a:bodyPr>
          <a:lstStyle/>
          <a:p>
            <a:r>
              <a:rPr lang="en-GB" sz="3600" dirty="0" smtClean="0">
                <a:solidFill>
                  <a:schemeClr val="bg1"/>
                </a:solidFill>
                <a:latin typeface="Poppy"/>
              </a:rPr>
              <a:t>Nat 5 – Thursday Mr Whelan  , Wednesday Lunch Mr Whelan </a:t>
            </a:r>
          </a:p>
          <a:p>
            <a:endParaRPr lang="en-GB" sz="3600" dirty="0">
              <a:solidFill>
                <a:schemeClr val="bg1"/>
              </a:solidFill>
              <a:latin typeface="Poppy"/>
            </a:endParaRPr>
          </a:p>
          <a:p>
            <a:r>
              <a:rPr lang="en-GB" sz="3600" dirty="0" smtClean="0">
                <a:solidFill>
                  <a:schemeClr val="bg1"/>
                </a:solidFill>
                <a:latin typeface="Poppy"/>
              </a:rPr>
              <a:t>Nat 5 Apps – Thursday Mrs Edwards </a:t>
            </a:r>
          </a:p>
          <a:p>
            <a:endParaRPr lang="en-GB" sz="3600" dirty="0">
              <a:solidFill>
                <a:schemeClr val="bg1"/>
              </a:solidFill>
              <a:latin typeface="Poppy"/>
            </a:endParaRPr>
          </a:p>
          <a:p>
            <a:r>
              <a:rPr lang="en-GB" sz="3600" dirty="0" smtClean="0">
                <a:solidFill>
                  <a:schemeClr val="bg1"/>
                </a:solidFill>
                <a:latin typeface="Poppy"/>
              </a:rPr>
              <a:t>Higher – Mrs Mulholland Thursday after school.</a:t>
            </a:r>
          </a:p>
          <a:p>
            <a:endParaRPr lang="en-GB" sz="3600" dirty="0">
              <a:solidFill>
                <a:schemeClr val="bg1"/>
              </a:solidFill>
              <a:latin typeface="Poppy"/>
            </a:endParaRPr>
          </a:p>
          <a:p>
            <a:r>
              <a:rPr lang="en-GB" sz="3600" dirty="0" smtClean="0">
                <a:solidFill>
                  <a:schemeClr val="bg1"/>
                </a:solidFill>
                <a:latin typeface="Poppy"/>
              </a:rPr>
              <a:t>Higher Apps – Tuesday after school. </a:t>
            </a:r>
            <a:endParaRPr lang="en-GB" sz="3600" dirty="0">
              <a:solidFill>
                <a:schemeClr val="bg1"/>
              </a:solidFill>
              <a:latin typeface="Poppy"/>
            </a:endParaRPr>
          </a:p>
        </p:txBody>
      </p:sp>
    </p:spTree>
    <p:extLst>
      <p:ext uri="{BB962C8B-B14F-4D97-AF65-F5344CB8AC3E}">
        <p14:creationId xmlns:p14="http://schemas.microsoft.com/office/powerpoint/2010/main" val="16418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smtClean="0">
                <a:solidFill>
                  <a:schemeClr val="bg1"/>
                </a:solidFill>
              </a:rPr>
              <a:t>Presentation </a:t>
            </a:r>
            <a:r>
              <a:rPr lang="en-US" dirty="0">
                <a:solidFill>
                  <a:schemeClr val="bg1"/>
                </a:solidFill>
              </a:rPr>
              <a:t/>
            </a:r>
            <a:br>
              <a:rPr lang="en-US" dirty="0">
                <a:solidFill>
                  <a:schemeClr val="bg1"/>
                </a:solidFill>
              </a:rPr>
            </a:br>
            <a:r>
              <a:rPr lang="en-US" dirty="0">
                <a:solidFill>
                  <a:schemeClr val="bg1"/>
                </a:solidFill>
              </a:rPr>
              <a:t>Outline</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2890065955"/>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35" y="199506"/>
            <a:ext cx="8113221" cy="646331"/>
          </a:xfrm>
          <a:prstGeom prst="rect">
            <a:avLst/>
          </a:prstGeom>
          <a:noFill/>
        </p:spPr>
        <p:txBody>
          <a:bodyPr wrap="square" rtlCol="0">
            <a:spAutoFit/>
          </a:bodyPr>
          <a:lstStyle/>
          <a:p>
            <a:r>
              <a:rPr lang="en-GB" sz="3600" dirty="0" smtClean="0">
                <a:solidFill>
                  <a:schemeClr val="bg1"/>
                </a:solidFill>
                <a:latin typeface="Poppy"/>
              </a:rPr>
              <a:t>Attitude and Expectations </a:t>
            </a:r>
            <a:endParaRPr lang="en-GB" sz="3600" dirty="0">
              <a:solidFill>
                <a:schemeClr val="bg1"/>
              </a:solidFill>
              <a:latin typeface="Poppy"/>
            </a:endParaRPr>
          </a:p>
        </p:txBody>
      </p:sp>
      <p:sp>
        <p:nvSpPr>
          <p:cNvPr id="3" name="TextBox 2"/>
          <p:cNvSpPr txBox="1"/>
          <p:nvPr/>
        </p:nvSpPr>
        <p:spPr>
          <a:xfrm>
            <a:off x="526473" y="845837"/>
            <a:ext cx="10022378" cy="6370975"/>
          </a:xfrm>
          <a:prstGeom prst="rect">
            <a:avLst/>
          </a:prstGeom>
          <a:noFill/>
        </p:spPr>
        <p:txBody>
          <a:bodyPr wrap="square" rtlCol="0">
            <a:spAutoFit/>
          </a:bodyPr>
          <a:lstStyle/>
          <a:p>
            <a:r>
              <a:rPr lang="en-GB" sz="2400" dirty="0" smtClean="0">
                <a:solidFill>
                  <a:schemeClr val="bg1"/>
                </a:solidFill>
                <a:latin typeface="Poppy"/>
              </a:rPr>
              <a:t>Encourage a positive attitude about maths </a:t>
            </a:r>
          </a:p>
          <a:p>
            <a:endParaRPr lang="en-GB" sz="2400" dirty="0">
              <a:solidFill>
                <a:schemeClr val="bg1"/>
              </a:solidFill>
              <a:latin typeface="Poppy"/>
            </a:endParaRPr>
          </a:p>
          <a:p>
            <a:r>
              <a:rPr lang="en-GB" sz="2400" dirty="0" smtClean="0">
                <a:solidFill>
                  <a:schemeClr val="bg1"/>
                </a:solidFill>
                <a:latin typeface="Poppy"/>
              </a:rPr>
              <a:t>Encourage them to agents of change and take personal responsibility , take advantage of the extra classes and online support.</a:t>
            </a:r>
          </a:p>
          <a:p>
            <a:endParaRPr lang="en-GB" sz="2400" dirty="0">
              <a:solidFill>
                <a:schemeClr val="bg1"/>
              </a:solidFill>
              <a:latin typeface="Poppy"/>
            </a:endParaRPr>
          </a:p>
          <a:p>
            <a:r>
              <a:rPr lang="en-GB" sz="2400" dirty="0" smtClean="0">
                <a:solidFill>
                  <a:schemeClr val="bg1"/>
                </a:solidFill>
                <a:latin typeface="Poppy"/>
              </a:rPr>
              <a:t>All Students need a calculator. </a:t>
            </a:r>
          </a:p>
          <a:p>
            <a:endParaRPr lang="en-GB" sz="2400" dirty="0">
              <a:solidFill>
                <a:schemeClr val="bg1"/>
              </a:solidFill>
              <a:latin typeface="Poppy"/>
            </a:endParaRPr>
          </a:p>
          <a:p>
            <a:r>
              <a:rPr lang="en-GB" sz="2400" dirty="0" smtClean="0">
                <a:solidFill>
                  <a:schemeClr val="bg1"/>
                </a:solidFill>
                <a:latin typeface="Poppy"/>
              </a:rPr>
              <a:t>HW should be given to all students at least one per week, HW will average from 45 minutes to 1 hour each week. </a:t>
            </a:r>
          </a:p>
          <a:p>
            <a:endParaRPr lang="en-GB" sz="2400" dirty="0">
              <a:solidFill>
                <a:schemeClr val="bg1"/>
              </a:solidFill>
              <a:latin typeface="Poppy"/>
            </a:endParaRPr>
          </a:p>
          <a:p>
            <a:r>
              <a:rPr lang="en-GB" sz="2400" dirty="0" smtClean="0">
                <a:solidFill>
                  <a:schemeClr val="bg1"/>
                </a:solidFill>
                <a:latin typeface="Poppy"/>
              </a:rPr>
              <a:t>Beware the Dangers of phone use and social media especially in the run up to  assessments.</a:t>
            </a:r>
          </a:p>
          <a:p>
            <a:endParaRPr lang="en-GB" sz="2400" dirty="0">
              <a:solidFill>
                <a:schemeClr val="bg1"/>
              </a:solidFill>
              <a:latin typeface="Poppy"/>
            </a:endParaRPr>
          </a:p>
          <a:p>
            <a:r>
              <a:rPr lang="en-GB" sz="2400" dirty="0" smtClean="0">
                <a:solidFill>
                  <a:schemeClr val="bg1"/>
                </a:solidFill>
                <a:latin typeface="Poppy"/>
              </a:rPr>
              <a:t>High Attendance is key , number one indicator in research study in England for obtaining  5 good GSCE was attendance above 95%. </a:t>
            </a:r>
          </a:p>
          <a:p>
            <a:endParaRPr lang="en-GB" sz="2400" dirty="0">
              <a:solidFill>
                <a:schemeClr val="bg1"/>
              </a:solidFill>
              <a:latin typeface="Poppy"/>
            </a:endParaRPr>
          </a:p>
          <a:p>
            <a:endParaRPr lang="en-GB" sz="2400" dirty="0">
              <a:solidFill>
                <a:schemeClr val="bg1"/>
              </a:solidFill>
              <a:latin typeface="Poppy"/>
            </a:endParaRPr>
          </a:p>
        </p:txBody>
      </p:sp>
    </p:spTree>
    <p:extLst>
      <p:ext uri="{BB962C8B-B14F-4D97-AF65-F5344CB8AC3E}">
        <p14:creationId xmlns:p14="http://schemas.microsoft.com/office/powerpoint/2010/main" val="31399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908" y="138601"/>
            <a:ext cx="5901619" cy="6113708"/>
          </a:xfrm>
          <a:prstGeom prst="rect">
            <a:avLst/>
          </a:prstGeom>
        </p:spPr>
      </p:pic>
    </p:spTree>
    <p:extLst>
      <p:ext uri="{BB962C8B-B14F-4D97-AF65-F5344CB8AC3E}">
        <p14:creationId xmlns:p14="http://schemas.microsoft.com/office/powerpoint/2010/main" val="50804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890" y="192087"/>
            <a:ext cx="5810250" cy="3019425"/>
          </a:xfrm>
          <a:prstGeom prst="rect">
            <a:avLst/>
          </a:prstGeom>
        </p:spPr>
      </p:pic>
      <p:pic>
        <p:nvPicPr>
          <p:cNvPr id="3" name="Picture 2"/>
          <p:cNvPicPr>
            <a:picLocks noChangeAspect="1"/>
          </p:cNvPicPr>
          <p:nvPr/>
        </p:nvPicPr>
        <p:blipFill>
          <a:blip r:embed="rId3"/>
          <a:stretch>
            <a:fillRect/>
          </a:stretch>
        </p:blipFill>
        <p:spPr>
          <a:xfrm>
            <a:off x="353890" y="3333139"/>
            <a:ext cx="5810250" cy="2505075"/>
          </a:xfrm>
          <a:prstGeom prst="rect">
            <a:avLst/>
          </a:prstGeom>
        </p:spPr>
      </p:pic>
    </p:spTree>
    <p:extLst>
      <p:ext uri="{BB962C8B-B14F-4D97-AF65-F5344CB8AC3E}">
        <p14:creationId xmlns:p14="http://schemas.microsoft.com/office/powerpoint/2010/main" val="270309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6969" y="415558"/>
            <a:ext cx="5943600" cy="5667375"/>
          </a:xfrm>
          <a:prstGeom prst="rect">
            <a:avLst/>
          </a:prstGeom>
        </p:spPr>
      </p:pic>
    </p:spTree>
    <p:extLst>
      <p:ext uri="{BB962C8B-B14F-4D97-AF65-F5344CB8AC3E}">
        <p14:creationId xmlns:p14="http://schemas.microsoft.com/office/powerpoint/2010/main" val="293390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770" y="362072"/>
            <a:ext cx="5857875" cy="1647825"/>
          </a:xfrm>
          <a:prstGeom prst="rect">
            <a:avLst/>
          </a:prstGeom>
        </p:spPr>
      </p:pic>
    </p:spTree>
    <p:extLst>
      <p:ext uri="{BB962C8B-B14F-4D97-AF65-F5344CB8AC3E}">
        <p14:creationId xmlns:p14="http://schemas.microsoft.com/office/powerpoint/2010/main" val="91754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35" y="199506"/>
            <a:ext cx="8113221" cy="646331"/>
          </a:xfrm>
          <a:prstGeom prst="rect">
            <a:avLst/>
          </a:prstGeom>
          <a:noFill/>
        </p:spPr>
        <p:txBody>
          <a:bodyPr wrap="square" rtlCol="0">
            <a:spAutoFit/>
          </a:bodyPr>
          <a:lstStyle/>
          <a:p>
            <a:r>
              <a:rPr lang="en-GB" sz="3600" dirty="0" smtClean="0">
                <a:solidFill>
                  <a:schemeClr val="bg1"/>
                </a:solidFill>
                <a:latin typeface="Poppy"/>
              </a:rPr>
              <a:t>Wanting the Extra Push </a:t>
            </a:r>
            <a:endParaRPr lang="en-GB" sz="3600" dirty="0">
              <a:solidFill>
                <a:schemeClr val="bg1"/>
              </a:solidFill>
              <a:latin typeface="Poppy"/>
            </a:endParaRPr>
          </a:p>
        </p:txBody>
      </p:sp>
      <p:sp>
        <p:nvSpPr>
          <p:cNvPr id="3" name="TextBox 2"/>
          <p:cNvSpPr txBox="1"/>
          <p:nvPr/>
        </p:nvSpPr>
        <p:spPr>
          <a:xfrm>
            <a:off x="349135" y="1124990"/>
            <a:ext cx="10083338" cy="369332"/>
          </a:xfrm>
          <a:prstGeom prst="rect">
            <a:avLst/>
          </a:prstGeom>
          <a:noFill/>
        </p:spPr>
        <p:txBody>
          <a:bodyPr wrap="square" rtlCol="0">
            <a:spAutoFit/>
          </a:bodyPr>
          <a:lstStyle/>
          <a:p>
            <a:r>
              <a:rPr lang="en-GB" dirty="0" smtClean="0">
                <a:solidFill>
                  <a:schemeClr val="bg1"/>
                </a:solidFill>
                <a:latin typeface="Poppy"/>
              </a:rPr>
              <a:t>Recommend Textbooks for extra work at home </a:t>
            </a:r>
            <a:endParaRPr lang="en-GB" dirty="0">
              <a:solidFill>
                <a:schemeClr val="bg1"/>
              </a:solidFill>
              <a:latin typeface="Poppy"/>
            </a:endParaRPr>
          </a:p>
        </p:txBody>
      </p:sp>
      <p:pic>
        <p:nvPicPr>
          <p:cNvPr id="4" name="Picture 3">
            <a:hlinkClick r:id="rId2"/>
          </p:cNvPr>
          <p:cNvPicPr>
            <a:picLocks noChangeAspect="1"/>
          </p:cNvPicPr>
          <p:nvPr/>
        </p:nvPicPr>
        <p:blipFill>
          <a:blip r:embed="rId3"/>
          <a:stretch>
            <a:fillRect/>
          </a:stretch>
        </p:blipFill>
        <p:spPr>
          <a:xfrm>
            <a:off x="670146" y="1576570"/>
            <a:ext cx="1515773" cy="1999898"/>
          </a:xfrm>
          <a:prstGeom prst="rect">
            <a:avLst/>
          </a:prstGeom>
        </p:spPr>
      </p:pic>
      <p:pic>
        <p:nvPicPr>
          <p:cNvPr id="5" name="Picture 4">
            <a:hlinkClick r:id="rId4"/>
          </p:cNvPr>
          <p:cNvPicPr>
            <a:picLocks noChangeAspect="1"/>
          </p:cNvPicPr>
          <p:nvPr/>
        </p:nvPicPr>
        <p:blipFill>
          <a:blip r:embed="rId5"/>
          <a:stretch>
            <a:fillRect/>
          </a:stretch>
        </p:blipFill>
        <p:spPr>
          <a:xfrm>
            <a:off x="7405119" y="1562666"/>
            <a:ext cx="1415378" cy="1991802"/>
          </a:xfrm>
          <a:prstGeom prst="rect">
            <a:avLst/>
          </a:prstGeom>
        </p:spPr>
      </p:pic>
      <p:pic>
        <p:nvPicPr>
          <p:cNvPr id="6" name="Picture 5">
            <a:hlinkClick r:id="rId6"/>
          </p:cNvPr>
          <p:cNvPicPr>
            <a:picLocks noChangeAspect="1"/>
          </p:cNvPicPr>
          <p:nvPr/>
        </p:nvPicPr>
        <p:blipFill>
          <a:blip r:embed="rId7"/>
          <a:stretch>
            <a:fillRect/>
          </a:stretch>
        </p:blipFill>
        <p:spPr>
          <a:xfrm>
            <a:off x="5698694" y="1584564"/>
            <a:ext cx="1405126" cy="1992005"/>
          </a:xfrm>
          <a:prstGeom prst="rect">
            <a:avLst/>
          </a:prstGeom>
        </p:spPr>
      </p:pic>
      <p:pic>
        <p:nvPicPr>
          <p:cNvPr id="8" name="Picture 7">
            <a:hlinkClick r:id="rId8"/>
          </p:cNvPr>
          <p:cNvPicPr>
            <a:picLocks noChangeAspect="1"/>
          </p:cNvPicPr>
          <p:nvPr/>
        </p:nvPicPr>
        <p:blipFill>
          <a:blip r:embed="rId9"/>
          <a:stretch>
            <a:fillRect/>
          </a:stretch>
        </p:blipFill>
        <p:spPr>
          <a:xfrm>
            <a:off x="2335923" y="1584666"/>
            <a:ext cx="1412790" cy="1991802"/>
          </a:xfrm>
          <a:prstGeom prst="rect">
            <a:avLst/>
          </a:prstGeom>
        </p:spPr>
      </p:pic>
      <p:sp>
        <p:nvSpPr>
          <p:cNvPr id="9" name="TextBox 8"/>
          <p:cNvSpPr txBox="1"/>
          <p:nvPr/>
        </p:nvSpPr>
        <p:spPr>
          <a:xfrm>
            <a:off x="185652" y="3666812"/>
            <a:ext cx="10083338" cy="1477328"/>
          </a:xfrm>
          <a:prstGeom prst="rect">
            <a:avLst/>
          </a:prstGeom>
          <a:noFill/>
        </p:spPr>
        <p:txBody>
          <a:bodyPr wrap="square" rtlCol="0">
            <a:spAutoFit/>
          </a:bodyPr>
          <a:lstStyle/>
          <a:p>
            <a:r>
              <a:rPr lang="en-GB" dirty="0" smtClean="0">
                <a:solidFill>
                  <a:schemeClr val="bg1"/>
                </a:solidFill>
                <a:latin typeface="Poppy"/>
              </a:rPr>
              <a:t>Podcasts : </a:t>
            </a:r>
            <a:r>
              <a:rPr lang="en-GB" dirty="0" smtClean="0">
                <a:solidFill>
                  <a:schemeClr val="bg1"/>
                </a:solidFill>
                <a:latin typeface="Poppy"/>
                <a:hlinkClick r:id="rId10"/>
              </a:rPr>
              <a:t>Curious cases of Rutherford and Fry </a:t>
            </a:r>
            <a:endParaRPr lang="en-GB" dirty="0" smtClean="0">
              <a:solidFill>
                <a:schemeClr val="bg1"/>
              </a:solidFill>
              <a:latin typeface="Poppy"/>
            </a:endParaRPr>
          </a:p>
          <a:p>
            <a:endParaRPr lang="en-GB" dirty="0" smtClean="0">
              <a:solidFill>
                <a:schemeClr val="bg1"/>
              </a:solidFill>
              <a:latin typeface="Poppy"/>
            </a:endParaRPr>
          </a:p>
          <a:p>
            <a:r>
              <a:rPr lang="en-GB" dirty="0" smtClean="0">
                <a:solidFill>
                  <a:schemeClr val="bg1"/>
                </a:solidFill>
                <a:latin typeface="Poppy"/>
              </a:rPr>
              <a:t>                  </a:t>
            </a:r>
            <a:r>
              <a:rPr lang="en-GB" dirty="0" smtClean="0">
                <a:solidFill>
                  <a:schemeClr val="bg1"/>
                </a:solidFill>
                <a:latin typeface="Poppy"/>
                <a:hlinkClick r:id="rId11"/>
              </a:rPr>
              <a:t>Numberphile </a:t>
            </a:r>
            <a:endParaRPr lang="en-GB" dirty="0" smtClean="0">
              <a:solidFill>
                <a:schemeClr val="bg1"/>
              </a:solidFill>
              <a:latin typeface="Poppy"/>
            </a:endParaRPr>
          </a:p>
          <a:p>
            <a:endParaRPr lang="en-GB" dirty="0">
              <a:solidFill>
                <a:schemeClr val="bg1"/>
              </a:solidFill>
              <a:latin typeface="Poppy"/>
            </a:endParaRPr>
          </a:p>
          <a:p>
            <a:endParaRPr lang="en-GB" dirty="0">
              <a:solidFill>
                <a:schemeClr val="bg1"/>
              </a:solidFill>
              <a:latin typeface="Poppy"/>
            </a:endParaRPr>
          </a:p>
        </p:txBody>
      </p:sp>
      <p:pic>
        <p:nvPicPr>
          <p:cNvPr id="10" name="Picture 9">
            <a:hlinkClick r:id="rId12"/>
          </p:cNvPr>
          <p:cNvPicPr>
            <a:picLocks noChangeAspect="1"/>
          </p:cNvPicPr>
          <p:nvPr/>
        </p:nvPicPr>
        <p:blipFill>
          <a:blip r:embed="rId13"/>
          <a:stretch>
            <a:fillRect/>
          </a:stretch>
        </p:blipFill>
        <p:spPr>
          <a:xfrm>
            <a:off x="485729" y="4621789"/>
            <a:ext cx="1259304" cy="1853825"/>
          </a:xfrm>
          <a:prstGeom prst="rect">
            <a:avLst/>
          </a:prstGeom>
        </p:spPr>
      </p:pic>
      <p:pic>
        <p:nvPicPr>
          <p:cNvPr id="11" name="Picture 10">
            <a:hlinkClick r:id="rId14"/>
          </p:cNvPr>
          <p:cNvPicPr>
            <a:picLocks noChangeAspect="1"/>
          </p:cNvPicPr>
          <p:nvPr/>
        </p:nvPicPr>
        <p:blipFill>
          <a:blip r:embed="rId15"/>
          <a:stretch>
            <a:fillRect/>
          </a:stretch>
        </p:blipFill>
        <p:spPr>
          <a:xfrm>
            <a:off x="1864216" y="4618432"/>
            <a:ext cx="1568939" cy="1913975"/>
          </a:xfrm>
          <a:prstGeom prst="rect">
            <a:avLst/>
          </a:prstGeom>
        </p:spPr>
      </p:pic>
      <p:pic>
        <p:nvPicPr>
          <p:cNvPr id="12" name="Picture 11">
            <a:hlinkClick r:id="rId16"/>
          </p:cNvPr>
          <p:cNvPicPr>
            <a:picLocks noChangeAspect="1"/>
          </p:cNvPicPr>
          <p:nvPr/>
        </p:nvPicPr>
        <p:blipFill>
          <a:blip r:embed="rId17"/>
          <a:stretch>
            <a:fillRect/>
          </a:stretch>
        </p:blipFill>
        <p:spPr>
          <a:xfrm>
            <a:off x="3616121" y="4618432"/>
            <a:ext cx="1579334" cy="1872468"/>
          </a:xfrm>
          <a:prstGeom prst="rect">
            <a:avLst/>
          </a:prstGeom>
        </p:spPr>
      </p:pic>
      <p:pic>
        <p:nvPicPr>
          <p:cNvPr id="13" name="Picture 12">
            <a:hlinkClick r:id="rId18"/>
          </p:cNvPr>
          <p:cNvPicPr>
            <a:picLocks noChangeAspect="1"/>
          </p:cNvPicPr>
          <p:nvPr/>
        </p:nvPicPr>
        <p:blipFill>
          <a:blip r:embed="rId19"/>
          <a:stretch>
            <a:fillRect/>
          </a:stretch>
        </p:blipFill>
        <p:spPr>
          <a:xfrm>
            <a:off x="5378421" y="4333472"/>
            <a:ext cx="1405126" cy="2157428"/>
          </a:xfrm>
          <a:prstGeom prst="rect">
            <a:avLst/>
          </a:prstGeom>
        </p:spPr>
      </p:pic>
      <p:pic>
        <p:nvPicPr>
          <p:cNvPr id="17" name="Picture 16">
            <a:hlinkClick r:id="rId20"/>
          </p:cNvPr>
          <p:cNvPicPr>
            <a:picLocks noChangeAspect="1"/>
          </p:cNvPicPr>
          <p:nvPr/>
        </p:nvPicPr>
        <p:blipFill>
          <a:blip r:embed="rId21"/>
          <a:stretch>
            <a:fillRect/>
          </a:stretch>
        </p:blipFill>
        <p:spPr>
          <a:xfrm>
            <a:off x="3898717" y="1584666"/>
            <a:ext cx="1556421" cy="1969802"/>
          </a:xfrm>
          <a:prstGeom prst="rect">
            <a:avLst/>
          </a:prstGeom>
        </p:spPr>
      </p:pic>
    </p:spTree>
    <p:extLst>
      <p:ext uri="{BB962C8B-B14F-4D97-AF65-F5344CB8AC3E}">
        <p14:creationId xmlns:p14="http://schemas.microsoft.com/office/powerpoint/2010/main" val="2433007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404" y="623455"/>
            <a:ext cx="6367549" cy="707886"/>
          </a:xfrm>
          <a:prstGeom prst="rect">
            <a:avLst/>
          </a:prstGeom>
          <a:noFill/>
        </p:spPr>
        <p:txBody>
          <a:bodyPr wrap="square" rtlCol="0">
            <a:spAutoFit/>
          </a:bodyPr>
          <a:lstStyle/>
          <a:p>
            <a:r>
              <a:rPr lang="en-GB" sz="4000" dirty="0" smtClean="0">
                <a:solidFill>
                  <a:schemeClr val="bg1"/>
                </a:solidFill>
              </a:rPr>
              <a:t>Questions Please </a:t>
            </a:r>
            <a:endParaRPr lang="en-GB" sz="4000" dirty="0">
              <a:solidFill>
                <a:schemeClr val="bg1"/>
              </a:solidFill>
            </a:endParaRPr>
          </a:p>
        </p:txBody>
      </p:sp>
    </p:spTree>
    <p:extLst>
      <p:ext uri="{BB962C8B-B14F-4D97-AF65-F5344CB8AC3E}">
        <p14:creationId xmlns:p14="http://schemas.microsoft.com/office/powerpoint/2010/main" val="312459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maths journey </a:t>
            </a:r>
          </a:p>
        </p:txBody>
      </p:sp>
      <p:sp>
        <p:nvSpPr>
          <p:cNvPr id="4" name="Flowchart: Alternate Process 3"/>
          <p:cNvSpPr/>
          <p:nvPr/>
        </p:nvSpPr>
        <p:spPr>
          <a:xfrm>
            <a:off x="685800" y="1837765"/>
            <a:ext cx="1924395" cy="11714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BGE 4</a:t>
            </a:r>
            <a:r>
              <a:rPr lang="en-GB" baseline="30000" dirty="0"/>
              <a:t>th</a:t>
            </a:r>
            <a:r>
              <a:rPr lang="en-GB" dirty="0"/>
              <a:t> level secure. N4 units complete</a:t>
            </a:r>
          </a:p>
        </p:txBody>
      </p:sp>
      <p:sp>
        <p:nvSpPr>
          <p:cNvPr id="6" name="Flowchart: Alternate Process 5"/>
          <p:cNvSpPr/>
          <p:nvPr/>
        </p:nvSpPr>
        <p:spPr>
          <a:xfrm>
            <a:off x="685799" y="4548018"/>
            <a:ext cx="1924395" cy="102851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BGE 2/3</a:t>
            </a:r>
            <a:r>
              <a:rPr lang="en-GB" baseline="30000"/>
              <a:t>rd</a:t>
            </a:r>
            <a:r>
              <a:rPr lang="en-GB"/>
              <a:t> level </a:t>
            </a:r>
          </a:p>
        </p:txBody>
      </p:sp>
      <p:cxnSp>
        <p:nvCxnSpPr>
          <p:cNvPr id="8" name="Straight Arrow Connector 7"/>
          <p:cNvCxnSpPr>
            <a:stCxn id="4" idx="3"/>
          </p:cNvCxnSpPr>
          <p:nvPr/>
        </p:nvCxnSpPr>
        <p:spPr>
          <a:xfrm>
            <a:off x="2610195" y="2423486"/>
            <a:ext cx="1147158" cy="0"/>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9" name="Flowchart: Alternate Process 8"/>
          <p:cNvSpPr/>
          <p:nvPr/>
        </p:nvSpPr>
        <p:spPr>
          <a:xfrm>
            <a:off x="3757353" y="1837765"/>
            <a:ext cx="1924395" cy="11714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N5 maths</a:t>
            </a:r>
          </a:p>
        </p:txBody>
      </p:sp>
      <p:cxnSp>
        <p:nvCxnSpPr>
          <p:cNvPr id="10" name="Straight Arrow Connector 9"/>
          <p:cNvCxnSpPr/>
          <p:nvPr/>
        </p:nvCxnSpPr>
        <p:spPr>
          <a:xfrm>
            <a:off x="5681748" y="2423486"/>
            <a:ext cx="1147158" cy="0"/>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11" name="Flowchart: Alternate Process 10"/>
          <p:cNvSpPr/>
          <p:nvPr/>
        </p:nvSpPr>
        <p:spPr>
          <a:xfrm>
            <a:off x="6828906" y="1837765"/>
            <a:ext cx="1924395" cy="11714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Higher Maths </a:t>
            </a:r>
          </a:p>
        </p:txBody>
      </p:sp>
      <p:cxnSp>
        <p:nvCxnSpPr>
          <p:cNvPr id="12" name="Straight Arrow Connector 11"/>
          <p:cNvCxnSpPr/>
          <p:nvPr/>
        </p:nvCxnSpPr>
        <p:spPr>
          <a:xfrm>
            <a:off x="8584709" y="2423486"/>
            <a:ext cx="1106432" cy="0"/>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13" name="Flowchart: Alternate Process 12"/>
          <p:cNvSpPr/>
          <p:nvPr/>
        </p:nvSpPr>
        <p:spPr>
          <a:xfrm>
            <a:off x="9731867" y="1837765"/>
            <a:ext cx="1856075" cy="11714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Advanced Higher</a:t>
            </a:r>
          </a:p>
        </p:txBody>
      </p:sp>
      <p:sp>
        <p:nvSpPr>
          <p:cNvPr id="16" name="Flowchart: Alternate Process 15"/>
          <p:cNvSpPr/>
          <p:nvPr/>
        </p:nvSpPr>
        <p:spPr>
          <a:xfrm>
            <a:off x="3757353" y="3192891"/>
            <a:ext cx="1924395" cy="11714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N5 Applications of maths</a:t>
            </a:r>
          </a:p>
        </p:txBody>
      </p:sp>
      <p:cxnSp>
        <p:nvCxnSpPr>
          <p:cNvPr id="20" name="Straight Arrow Connector 19"/>
          <p:cNvCxnSpPr>
            <a:stCxn id="16" idx="0"/>
            <a:endCxn id="9" idx="2"/>
          </p:cNvCxnSpPr>
          <p:nvPr/>
        </p:nvCxnSpPr>
        <p:spPr>
          <a:xfrm flipV="1">
            <a:off x="4719551" y="3009207"/>
            <a:ext cx="0" cy="183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10195" y="5039098"/>
            <a:ext cx="1147158" cy="0"/>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22" name="Flowchart: Alternate Process 21"/>
          <p:cNvSpPr/>
          <p:nvPr/>
        </p:nvSpPr>
        <p:spPr>
          <a:xfrm>
            <a:off x="3757353" y="4548015"/>
            <a:ext cx="1924395" cy="10768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N3/4 Maths /Applications of maths</a:t>
            </a:r>
          </a:p>
        </p:txBody>
      </p:sp>
      <p:cxnSp>
        <p:nvCxnSpPr>
          <p:cNvPr id="24" name="Straight Arrow Connector 23"/>
          <p:cNvCxnSpPr>
            <a:stCxn id="22" idx="0"/>
            <a:endCxn id="16" idx="2"/>
          </p:cNvCxnSpPr>
          <p:nvPr/>
        </p:nvCxnSpPr>
        <p:spPr>
          <a:xfrm flipV="1">
            <a:off x="4719551" y="4364333"/>
            <a:ext cx="0" cy="1836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rot="1073728">
            <a:off x="9855739" y="4634362"/>
            <a:ext cx="2130721" cy="2118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EXIT POINT</a:t>
            </a:r>
          </a:p>
        </p:txBody>
      </p:sp>
      <p:cxnSp>
        <p:nvCxnSpPr>
          <p:cNvPr id="28" name="Straight Arrow Connector 27"/>
          <p:cNvCxnSpPr>
            <a:cxnSpLocks/>
            <a:endCxn id="26" idx="1"/>
          </p:cNvCxnSpPr>
          <p:nvPr/>
        </p:nvCxnSpPr>
        <p:spPr>
          <a:xfrm>
            <a:off x="5721029" y="5220998"/>
            <a:ext cx="4186253" cy="14521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endCxn id="26" idx="1"/>
          </p:cNvCxnSpPr>
          <p:nvPr/>
        </p:nvCxnSpPr>
        <p:spPr>
          <a:xfrm>
            <a:off x="5681748" y="3907929"/>
            <a:ext cx="4225534" cy="1458285"/>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9" idx="3"/>
            <a:endCxn id="26" idx="1"/>
          </p:cNvCxnSpPr>
          <p:nvPr/>
        </p:nvCxnSpPr>
        <p:spPr>
          <a:xfrm>
            <a:off x="5681748" y="2423486"/>
            <a:ext cx="4225534" cy="294272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a:endCxn id="26" idx="1"/>
          </p:cNvCxnSpPr>
          <p:nvPr/>
        </p:nvCxnSpPr>
        <p:spPr>
          <a:xfrm>
            <a:off x="7791104" y="3009207"/>
            <a:ext cx="2116178" cy="235700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2"/>
            <a:endCxn id="26" idx="1"/>
          </p:cNvCxnSpPr>
          <p:nvPr/>
        </p:nvCxnSpPr>
        <p:spPr>
          <a:xfrm flipH="1">
            <a:off x="9907282" y="3009207"/>
            <a:ext cx="752623" cy="235700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4" name="Flowchart: Alternate Process 43">
            <a:extLst>
              <a:ext uri="{FF2B5EF4-FFF2-40B4-BE49-F238E27FC236}">
                <a16:creationId xmlns:a16="http://schemas.microsoft.com/office/drawing/2014/main" id="{EC628CBD-9330-426B-8F17-AB9465146104}"/>
              </a:ext>
            </a:extLst>
          </p:cNvPr>
          <p:cNvSpPr/>
          <p:nvPr/>
        </p:nvSpPr>
        <p:spPr>
          <a:xfrm>
            <a:off x="7080419" y="3609052"/>
            <a:ext cx="1924395" cy="11714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Higher Applications of Maths </a:t>
            </a:r>
          </a:p>
        </p:txBody>
      </p:sp>
      <p:cxnSp>
        <p:nvCxnSpPr>
          <p:cNvPr id="45" name="Straight Arrow Connector 44">
            <a:extLst>
              <a:ext uri="{FF2B5EF4-FFF2-40B4-BE49-F238E27FC236}">
                <a16:creationId xmlns:a16="http://schemas.microsoft.com/office/drawing/2014/main" id="{37ED682C-C31A-49CC-A812-CB41DBB78C1F}"/>
              </a:ext>
            </a:extLst>
          </p:cNvPr>
          <p:cNvCxnSpPr>
            <a:cxnSpLocks/>
            <a:endCxn id="44" idx="1"/>
          </p:cNvCxnSpPr>
          <p:nvPr/>
        </p:nvCxnSpPr>
        <p:spPr>
          <a:xfrm>
            <a:off x="5513016" y="3894850"/>
            <a:ext cx="1567403" cy="299923"/>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CE91F3F-67BB-4397-B0AF-45CEC5F064A1}"/>
              </a:ext>
            </a:extLst>
          </p:cNvPr>
          <p:cNvCxnSpPr>
            <a:cxnSpLocks/>
            <a:endCxn id="16" idx="1"/>
          </p:cNvCxnSpPr>
          <p:nvPr/>
        </p:nvCxnSpPr>
        <p:spPr>
          <a:xfrm>
            <a:off x="2610195" y="2441702"/>
            <a:ext cx="1147158" cy="1336910"/>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81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299258"/>
            <a:ext cx="8653549" cy="707886"/>
          </a:xfrm>
          <a:prstGeom prst="rect">
            <a:avLst/>
          </a:prstGeom>
          <a:noFill/>
        </p:spPr>
        <p:txBody>
          <a:bodyPr wrap="square" rtlCol="0">
            <a:spAutoFit/>
          </a:bodyPr>
          <a:lstStyle/>
          <a:p>
            <a:r>
              <a:rPr lang="en-GB" sz="4000" dirty="0" smtClean="0">
                <a:solidFill>
                  <a:schemeClr val="bg1"/>
                </a:solidFill>
                <a:latin typeface="Poppy"/>
              </a:rPr>
              <a:t>National 4 Maths and Apps </a:t>
            </a:r>
            <a:endParaRPr lang="en-GB" sz="4000" dirty="0">
              <a:solidFill>
                <a:schemeClr val="bg1"/>
              </a:solidFill>
              <a:latin typeface="Poppy"/>
            </a:endParaRPr>
          </a:p>
        </p:txBody>
      </p:sp>
      <p:sp>
        <p:nvSpPr>
          <p:cNvPr id="4" name="TextBox 3"/>
          <p:cNvSpPr txBox="1"/>
          <p:nvPr/>
        </p:nvSpPr>
        <p:spPr>
          <a:xfrm>
            <a:off x="651163" y="1216428"/>
            <a:ext cx="10313324" cy="4154984"/>
          </a:xfrm>
          <a:prstGeom prst="rect">
            <a:avLst/>
          </a:prstGeom>
          <a:noFill/>
        </p:spPr>
        <p:txBody>
          <a:bodyPr wrap="square" rtlCol="0">
            <a:spAutoFit/>
          </a:bodyPr>
          <a:lstStyle/>
          <a:p>
            <a:r>
              <a:rPr lang="en-GB" sz="2400" dirty="0" smtClean="0">
                <a:solidFill>
                  <a:schemeClr val="bg1"/>
                </a:solidFill>
                <a:latin typeface="Poppy"/>
              </a:rPr>
              <a:t>National 4 courses are internally assessed. </a:t>
            </a:r>
          </a:p>
          <a:p>
            <a:endParaRPr lang="en-GB" sz="2400" dirty="0">
              <a:solidFill>
                <a:schemeClr val="bg1"/>
              </a:solidFill>
              <a:latin typeface="Poppy"/>
            </a:endParaRPr>
          </a:p>
          <a:p>
            <a:r>
              <a:rPr lang="en-GB" sz="2400" dirty="0" smtClean="0">
                <a:solidFill>
                  <a:schemeClr val="bg1"/>
                </a:solidFill>
                <a:latin typeface="Poppy"/>
              </a:rPr>
              <a:t>3 units plus Added Value</a:t>
            </a:r>
          </a:p>
          <a:p>
            <a:endParaRPr lang="en-GB" sz="2400" dirty="0">
              <a:solidFill>
                <a:schemeClr val="bg1"/>
              </a:solidFill>
              <a:latin typeface="Poppy"/>
            </a:endParaRPr>
          </a:p>
          <a:p>
            <a:r>
              <a:rPr lang="en-GB" sz="2400" dirty="0" smtClean="0">
                <a:solidFill>
                  <a:schemeClr val="bg1"/>
                </a:solidFill>
                <a:latin typeface="Poppy"/>
              </a:rPr>
              <a:t>Students get once test and one resit for each unit. A pass is obtained if pass is gained in each of 3 units plus the added value.</a:t>
            </a:r>
          </a:p>
          <a:p>
            <a:endParaRPr lang="en-GB" sz="2400" dirty="0">
              <a:solidFill>
                <a:schemeClr val="bg1"/>
              </a:solidFill>
              <a:latin typeface="Poppy"/>
            </a:endParaRPr>
          </a:p>
          <a:p>
            <a:r>
              <a:rPr lang="en-GB" sz="2400" dirty="0" smtClean="0">
                <a:solidFill>
                  <a:schemeClr val="bg1"/>
                </a:solidFill>
                <a:latin typeface="Poppy"/>
              </a:rPr>
              <a:t>Students in these classes also aim to obtain N5 Numeracy as an extension and preparation for N5 Apps. </a:t>
            </a:r>
          </a:p>
          <a:p>
            <a:endParaRPr lang="en-GB" sz="2400" dirty="0">
              <a:solidFill>
                <a:schemeClr val="bg1"/>
              </a:solidFill>
              <a:latin typeface="Poppy"/>
            </a:endParaRPr>
          </a:p>
          <a:p>
            <a:r>
              <a:rPr lang="en-GB" sz="2400" dirty="0" smtClean="0">
                <a:solidFill>
                  <a:schemeClr val="bg1"/>
                </a:solidFill>
                <a:latin typeface="Poppy"/>
              </a:rPr>
              <a:t> </a:t>
            </a:r>
            <a:endParaRPr lang="en-GB" sz="2400" dirty="0">
              <a:solidFill>
                <a:schemeClr val="bg1"/>
              </a:solidFill>
              <a:latin typeface="Poppy"/>
            </a:endParaRPr>
          </a:p>
        </p:txBody>
      </p:sp>
    </p:spTree>
    <p:extLst>
      <p:ext uri="{BB962C8B-B14F-4D97-AF65-F5344CB8AC3E}">
        <p14:creationId xmlns:p14="http://schemas.microsoft.com/office/powerpoint/2010/main" val="361597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424" y="89275"/>
            <a:ext cx="10677005" cy="6382597"/>
          </a:xfrm>
          <a:prstGeom prst="rect">
            <a:avLst/>
          </a:prstGeom>
        </p:spPr>
      </p:pic>
    </p:spTree>
    <p:extLst>
      <p:ext uri="{BB962C8B-B14F-4D97-AF65-F5344CB8AC3E}">
        <p14:creationId xmlns:p14="http://schemas.microsoft.com/office/powerpoint/2010/main" val="374640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085" y="204789"/>
            <a:ext cx="8616661" cy="4952020"/>
          </a:xfrm>
          <a:prstGeom prst="rect">
            <a:avLst/>
          </a:prstGeom>
        </p:spPr>
      </p:pic>
      <p:sp>
        <p:nvSpPr>
          <p:cNvPr id="3" name="TextBox 2"/>
          <p:cNvSpPr txBox="1"/>
          <p:nvPr/>
        </p:nvSpPr>
        <p:spPr>
          <a:xfrm>
            <a:off x="529677" y="5478088"/>
            <a:ext cx="8279476" cy="369332"/>
          </a:xfrm>
          <a:prstGeom prst="rect">
            <a:avLst/>
          </a:prstGeom>
          <a:noFill/>
        </p:spPr>
        <p:txBody>
          <a:bodyPr wrap="square" rtlCol="0">
            <a:spAutoFit/>
          </a:bodyPr>
          <a:lstStyle/>
          <a:p>
            <a:r>
              <a:rPr lang="en-GB" dirty="0" smtClean="0">
                <a:solidFill>
                  <a:schemeClr val="bg1"/>
                </a:solidFill>
              </a:rPr>
              <a:t>Download the Complete Scheme of Work from this link : </a:t>
            </a:r>
            <a:r>
              <a:rPr lang="en-GB" dirty="0" smtClean="0">
                <a:solidFill>
                  <a:schemeClr val="bg1"/>
                </a:solidFill>
                <a:hlinkClick r:id="rId3"/>
              </a:rPr>
              <a:t>Level 4/Nat 4 to N5 Pathway </a:t>
            </a:r>
            <a:endParaRPr lang="en-GB" dirty="0">
              <a:solidFill>
                <a:schemeClr val="bg1"/>
              </a:solidFill>
            </a:endParaRPr>
          </a:p>
        </p:txBody>
      </p:sp>
    </p:spTree>
    <p:extLst>
      <p:ext uri="{BB962C8B-B14F-4D97-AF65-F5344CB8AC3E}">
        <p14:creationId xmlns:p14="http://schemas.microsoft.com/office/powerpoint/2010/main" val="370166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299258"/>
            <a:ext cx="8653549" cy="707886"/>
          </a:xfrm>
          <a:prstGeom prst="rect">
            <a:avLst/>
          </a:prstGeom>
          <a:noFill/>
        </p:spPr>
        <p:txBody>
          <a:bodyPr wrap="square" rtlCol="0">
            <a:spAutoFit/>
          </a:bodyPr>
          <a:lstStyle/>
          <a:p>
            <a:r>
              <a:rPr lang="en-GB" sz="4000" dirty="0" smtClean="0">
                <a:solidFill>
                  <a:schemeClr val="bg1"/>
                </a:solidFill>
                <a:latin typeface="Poppy"/>
              </a:rPr>
              <a:t>National 5 Maths and Apps </a:t>
            </a:r>
            <a:endParaRPr lang="en-GB" sz="4000" dirty="0">
              <a:solidFill>
                <a:schemeClr val="bg1"/>
              </a:solidFill>
              <a:latin typeface="Poppy"/>
            </a:endParaRPr>
          </a:p>
        </p:txBody>
      </p:sp>
      <p:sp>
        <p:nvSpPr>
          <p:cNvPr id="4" name="TextBox 3"/>
          <p:cNvSpPr txBox="1"/>
          <p:nvPr/>
        </p:nvSpPr>
        <p:spPr>
          <a:xfrm>
            <a:off x="651163" y="1216428"/>
            <a:ext cx="10313324" cy="4893647"/>
          </a:xfrm>
          <a:prstGeom prst="rect">
            <a:avLst/>
          </a:prstGeom>
          <a:noFill/>
        </p:spPr>
        <p:txBody>
          <a:bodyPr wrap="square" rtlCol="0">
            <a:spAutoFit/>
          </a:bodyPr>
          <a:lstStyle/>
          <a:p>
            <a:r>
              <a:rPr lang="en-GB" sz="2400" dirty="0" smtClean="0">
                <a:solidFill>
                  <a:schemeClr val="bg1"/>
                </a:solidFill>
                <a:latin typeface="Poppy"/>
              </a:rPr>
              <a:t>National 5 course award is completely decided on Final Exam Award </a:t>
            </a:r>
          </a:p>
          <a:p>
            <a:endParaRPr lang="en-GB" sz="2400" dirty="0">
              <a:solidFill>
                <a:schemeClr val="bg1"/>
              </a:solidFill>
              <a:latin typeface="Poppy"/>
            </a:endParaRPr>
          </a:p>
          <a:p>
            <a:r>
              <a:rPr lang="en-GB" sz="2400" dirty="0" smtClean="0">
                <a:solidFill>
                  <a:schemeClr val="bg1"/>
                </a:solidFill>
                <a:latin typeface="Poppy"/>
              </a:rPr>
              <a:t>No internal assessment contributes  to the grade</a:t>
            </a:r>
          </a:p>
          <a:p>
            <a:endParaRPr lang="en-GB" sz="2400" dirty="0">
              <a:solidFill>
                <a:schemeClr val="bg1"/>
              </a:solidFill>
              <a:latin typeface="Poppy"/>
            </a:endParaRPr>
          </a:p>
          <a:p>
            <a:r>
              <a:rPr lang="en-GB" sz="2400" dirty="0" smtClean="0">
                <a:solidFill>
                  <a:schemeClr val="bg1"/>
                </a:solidFill>
                <a:latin typeface="Poppy"/>
              </a:rPr>
              <a:t>Grades A to D </a:t>
            </a:r>
          </a:p>
          <a:p>
            <a:endParaRPr lang="en-GB" sz="2400" dirty="0">
              <a:solidFill>
                <a:schemeClr val="bg1"/>
              </a:solidFill>
              <a:latin typeface="Poppy"/>
            </a:endParaRPr>
          </a:p>
          <a:p>
            <a:r>
              <a:rPr lang="en-GB" sz="2400" dirty="0" smtClean="0">
                <a:solidFill>
                  <a:schemeClr val="bg1"/>
                </a:solidFill>
                <a:latin typeface="Poppy"/>
              </a:rPr>
              <a:t>Major Assessment in October ( Exam Standard , P1 and P2). </a:t>
            </a:r>
          </a:p>
          <a:p>
            <a:r>
              <a:rPr lang="en-GB" sz="2400" dirty="0" smtClean="0">
                <a:solidFill>
                  <a:schemeClr val="bg1"/>
                </a:solidFill>
                <a:latin typeface="Poppy"/>
              </a:rPr>
              <a:t>Prelim in January ( P1 and P2) </a:t>
            </a:r>
          </a:p>
          <a:p>
            <a:r>
              <a:rPr lang="en-GB" sz="2400" dirty="0" smtClean="0">
                <a:solidFill>
                  <a:schemeClr val="bg1"/>
                </a:solidFill>
                <a:latin typeface="Poppy"/>
              </a:rPr>
              <a:t>March ( Final Exam Content ) </a:t>
            </a:r>
          </a:p>
          <a:p>
            <a:endParaRPr lang="en-GB" sz="2400" dirty="0">
              <a:solidFill>
                <a:schemeClr val="bg1"/>
              </a:solidFill>
              <a:latin typeface="Poppy"/>
            </a:endParaRPr>
          </a:p>
          <a:p>
            <a:r>
              <a:rPr lang="en-GB" sz="2400" dirty="0" smtClean="0">
                <a:solidFill>
                  <a:schemeClr val="bg1"/>
                </a:solidFill>
                <a:latin typeface="Poppy"/>
              </a:rPr>
              <a:t> </a:t>
            </a:r>
          </a:p>
          <a:p>
            <a:endParaRPr lang="en-GB" sz="2400" dirty="0">
              <a:solidFill>
                <a:schemeClr val="bg1"/>
              </a:solidFill>
              <a:latin typeface="Poppy"/>
            </a:endParaRPr>
          </a:p>
          <a:p>
            <a:r>
              <a:rPr lang="en-GB" sz="2400" dirty="0" smtClean="0">
                <a:solidFill>
                  <a:schemeClr val="bg1"/>
                </a:solidFill>
                <a:latin typeface="Poppy"/>
              </a:rPr>
              <a:t> </a:t>
            </a:r>
            <a:endParaRPr lang="en-GB" sz="2400" dirty="0">
              <a:solidFill>
                <a:schemeClr val="bg1"/>
              </a:solidFill>
              <a:latin typeface="Poppy"/>
            </a:endParaRPr>
          </a:p>
        </p:txBody>
      </p:sp>
    </p:spTree>
    <p:extLst>
      <p:ext uri="{BB962C8B-B14F-4D97-AF65-F5344CB8AC3E}">
        <p14:creationId xmlns:p14="http://schemas.microsoft.com/office/powerpoint/2010/main" val="200789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425">
            <a:extLst>
              <a:ext uri="{FF2B5EF4-FFF2-40B4-BE49-F238E27FC236}">
                <a16:creationId xmlns:a16="http://schemas.microsoft.com/office/drawing/2014/main" id="{D4F752A8-699E-8B47-8F36-D82CC5F575A4}"/>
              </a:ext>
            </a:extLst>
          </p:cNvPr>
          <p:cNvSpPr>
            <a:spLocks noChangeArrowheads="1"/>
          </p:cNvSpPr>
          <p:nvPr/>
        </p:nvSpPr>
        <p:spPr bwMode="auto">
          <a:xfrm>
            <a:off x="2089157" y="1066728"/>
            <a:ext cx="4952019" cy="5693838"/>
          </a:xfrm>
          <a:custGeom>
            <a:avLst/>
            <a:gdLst>
              <a:gd name="T0" fmla="*/ 153 w 4444"/>
              <a:gd name="T1" fmla="*/ 3751 h 5111"/>
              <a:gd name="T2" fmla="*/ 2222 w 4444"/>
              <a:gd name="T3" fmla="*/ 4945 h 5111"/>
              <a:gd name="T4" fmla="*/ 4290 w 4444"/>
              <a:gd name="T5" fmla="*/ 3751 h 5111"/>
              <a:gd name="T6" fmla="*/ 4290 w 4444"/>
              <a:gd name="T7" fmla="*/ 1362 h 5111"/>
              <a:gd name="T8" fmla="*/ 2222 w 4444"/>
              <a:gd name="T9" fmla="*/ 168 h 5111"/>
              <a:gd name="T10" fmla="*/ 153 w 4444"/>
              <a:gd name="T11" fmla="*/ 1362 h 5111"/>
              <a:gd name="T12" fmla="*/ 153 w 4444"/>
              <a:gd name="T13" fmla="*/ 3751 h 5111"/>
              <a:gd name="T14" fmla="*/ 2222 w 4444"/>
              <a:gd name="T15" fmla="*/ 5110 h 5111"/>
              <a:gd name="T16" fmla="*/ 2222 w 4444"/>
              <a:gd name="T17" fmla="*/ 5110 h 5111"/>
              <a:gd name="T18" fmla="*/ 2184 w 4444"/>
              <a:gd name="T19" fmla="*/ 5099 h 5111"/>
              <a:gd name="T20" fmla="*/ 39 w 4444"/>
              <a:gd name="T21" fmla="*/ 3861 h 5111"/>
              <a:gd name="T22" fmla="*/ 39 w 4444"/>
              <a:gd name="T23" fmla="*/ 3861 h 5111"/>
              <a:gd name="T24" fmla="*/ 0 w 4444"/>
              <a:gd name="T25" fmla="*/ 3795 h 5111"/>
              <a:gd name="T26" fmla="*/ 0 w 4444"/>
              <a:gd name="T27" fmla="*/ 1318 h 5111"/>
              <a:gd name="T28" fmla="*/ 0 w 4444"/>
              <a:gd name="T29" fmla="*/ 1318 h 5111"/>
              <a:gd name="T30" fmla="*/ 39 w 4444"/>
              <a:gd name="T31" fmla="*/ 1252 h 5111"/>
              <a:gd name="T32" fmla="*/ 2184 w 4444"/>
              <a:gd name="T33" fmla="*/ 14 h 5111"/>
              <a:gd name="T34" fmla="*/ 2184 w 4444"/>
              <a:gd name="T35" fmla="*/ 14 h 5111"/>
              <a:gd name="T36" fmla="*/ 2260 w 4444"/>
              <a:gd name="T37" fmla="*/ 14 h 5111"/>
              <a:gd name="T38" fmla="*/ 4404 w 4444"/>
              <a:gd name="T39" fmla="*/ 1252 h 5111"/>
              <a:gd name="T40" fmla="*/ 4404 w 4444"/>
              <a:gd name="T41" fmla="*/ 1252 h 5111"/>
              <a:gd name="T42" fmla="*/ 4443 w 4444"/>
              <a:gd name="T43" fmla="*/ 1318 h 5111"/>
              <a:gd name="T44" fmla="*/ 4443 w 4444"/>
              <a:gd name="T45" fmla="*/ 3795 h 5111"/>
              <a:gd name="T46" fmla="*/ 4443 w 4444"/>
              <a:gd name="T47" fmla="*/ 3795 h 5111"/>
              <a:gd name="T48" fmla="*/ 4404 w 4444"/>
              <a:gd name="T49" fmla="*/ 3861 h 5111"/>
              <a:gd name="T50" fmla="*/ 2260 w 4444"/>
              <a:gd name="T51" fmla="*/ 5099 h 5111"/>
              <a:gd name="T52" fmla="*/ 2260 w 4444"/>
              <a:gd name="T53" fmla="*/ 5099 h 5111"/>
              <a:gd name="T54" fmla="*/ 2222 w 4444"/>
              <a:gd name="T55" fmla="*/ 5110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44" h="5111">
                <a:moveTo>
                  <a:pt x="153" y="3751"/>
                </a:moveTo>
                <a:lnTo>
                  <a:pt x="2222" y="4945"/>
                </a:lnTo>
                <a:lnTo>
                  <a:pt x="4290" y="3751"/>
                </a:lnTo>
                <a:lnTo>
                  <a:pt x="4290" y="1362"/>
                </a:lnTo>
                <a:lnTo>
                  <a:pt x="2222" y="168"/>
                </a:lnTo>
                <a:lnTo>
                  <a:pt x="153" y="1362"/>
                </a:lnTo>
                <a:lnTo>
                  <a:pt x="153" y="3751"/>
                </a:lnTo>
                <a:close/>
                <a:moveTo>
                  <a:pt x="2222" y="5110"/>
                </a:moveTo>
                <a:lnTo>
                  <a:pt x="2222" y="5110"/>
                </a:lnTo>
                <a:cubicBezTo>
                  <a:pt x="2209" y="5110"/>
                  <a:pt x="2196" y="5106"/>
                  <a:pt x="2184" y="5099"/>
                </a:cubicBezTo>
                <a:lnTo>
                  <a:pt x="39" y="3861"/>
                </a:lnTo>
                <a:lnTo>
                  <a:pt x="39" y="3861"/>
                </a:lnTo>
                <a:cubicBezTo>
                  <a:pt x="15" y="3847"/>
                  <a:pt x="0" y="3822"/>
                  <a:pt x="0" y="3795"/>
                </a:cubicBezTo>
                <a:lnTo>
                  <a:pt x="0" y="1318"/>
                </a:lnTo>
                <a:lnTo>
                  <a:pt x="0" y="1318"/>
                </a:lnTo>
                <a:cubicBezTo>
                  <a:pt x="0" y="1291"/>
                  <a:pt x="15" y="1266"/>
                  <a:pt x="39" y="1252"/>
                </a:cubicBezTo>
                <a:lnTo>
                  <a:pt x="2184" y="14"/>
                </a:lnTo>
                <a:lnTo>
                  <a:pt x="2184" y="14"/>
                </a:lnTo>
                <a:cubicBezTo>
                  <a:pt x="2207" y="0"/>
                  <a:pt x="2236" y="0"/>
                  <a:pt x="2260" y="14"/>
                </a:cubicBezTo>
                <a:lnTo>
                  <a:pt x="4404" y="1252"/>
                </a:lnTo>
                <a:lnTo>
                  <a:pt x="4404" y="1252"/>
                </a:lnTo>
                <a:cubicBezTo>
                  <a:pt x="4428" y="1266"/>
                  <a:pt x="4443" y="1291"/>
                  <a:pt x="4443" y="1318"/>
                </a:cubicBezTo>
                <a:lnTo>
                  <a:pt x="4443" y="3795"/>
                </a:lnTo>
                <a:lnTo>
                  <a:pt x="4443" y="3795"/>
                </a:lnTo>
                <a:cubicBezTo>
                  <a:pt x="4443" y="3822"/>
                  <a:pt x="4428" y="3847"/>
                  <a:pt x="4404" y="3861"/>
                </a:cubicBezTo>
                <a:lnTo>
                  <a:pt x="2260" y="5099"/>
                </a:lnTo>
                <a:lnTo>
                  <a:pt x="2260" y="5099"/>
                </a:lnTo>
                <a:cubicBezTo>
                  <a:pt x="2247" y="5106"/>
                  <a:pt x="2234" y="5110"/>
                  <a:pt x="2222" y="5110"/>
                </a:cubicBezTo>
                <a:close/>
              </a:path>
            </a:pathLst>
          </a:custGeom>
          <a:solidFill>
            <a:schemeClr val="accent1"/>
          </a:solidFill>
          <a:ln>
            <a:noFill/>
          </a:ln>
          <a:effectLst/>
        </p:spPr>
        <p:txBody>
          <a:bodyPr wrap="none" anchor="ctr"/>
          <a:lstStyle/>
          <a:p>
            <a:endParaRPr lang="en-US" sz="3265"/>
          </a:p>
        </p:txBody>
      </p:sp>
      <p:sp>
        <p:nvSpPr>
          <p:cNvPr id="18" name="Freeform 427">
            <a:extLst>
              <a:ext uri="{FF2B5EF4-FFF2-40B4-BE49-F238E27FC236}">
                <a16:creationId xmlns:a16="http://schemas.microsoft.com/office/drawing/2014/main" id="{F2C9C51F-5FEE-7948-8385-A285CCC1DE56}"/>
              </a:ext>
            </a:extLst>
          </p:cNvPr>
          <p:cNvSpPr>
            <a:spLocks noChangeArrowheads="1"/>
          </p:cNvSpPr>
          <p:nvPr/>
        </p:nvSpPr>
        <p:spPr bwMode="auto">
          <a:xfrm>
            <a:off x="5045705" y="1141752"/>
            <a:ext cx="4803068" cy="5522573"/>
          </a:xfrm>
          <a:custGeom>
            <a:avLst/>
            <a:gdLst>
              <a:gd name="T0" fmla="*/ 153 w 4443"/>
              <a:gd name="T1" fmla="*/ 3751 h 5111"/>
              <a:gd name="T2" fmla="*/ 2220 w 4443"/>
              <a:gd name="T3" fmla="*/ 4945 h 5111"/>
              <a:gd name="T4" fmla="*/ 4289 w 4443"/>
              <a:gd name="T5" fmla="*/ 3751 h 5111"/>
              <a:gd name="T6" fmla="*/ 4289 w 4443"/>
              <a:gd name="T7" fmla="*/ 1362 h 5111"/>
              <a:gd name="T8" fmla="*/ 2220 w 4443"/>
              <a:gd name="T9" fmla="*/ 169 h 5111"/>
              <a:gd name="T10" fmla="*/ 153 w 4443"/>
              <a:gd name="T11" fmla="*/ 1362 h 5111"/>
              <a:gd name="T12" fmla="*/ 153 w 4443"/>
              <a:gd name="T13" fmla="*/ 3751 h 5111"/>
              <a:gd name="T14" fmla="*/ 2220 w 4443"/>
              <a:gd name="T15" fmla="*/ 5110 h 5111"/>
              <a:gd name="T16" fmla="*/ 2220 w 4443"/>
              <a:gd name="T17" fmla="*/ 5110 h 5111"/>
              <a:gd name="T18" fmla="*/ 2182 w 4443"/>
              <a:gd name="T19" fmla="*/ 5100 h 5111"/>
              <a:gd name="T20" fmla="*/ 38 w 4443"/>
              <a:gd name="T21" fmla="*/ 3861 h 5111"/>
              <a:gd name="T22" fmla="*/ 38 w 4443"/>
              <a:gd name="T23" fmla="*/ 3861 h 5111"/>
              <a:gd name="T24" fmla="*/ 0 w 4443"/>
              <a:gd name="T25" fmla="*/ 3795 h 5111"/>
              <a:gd name="T26" fmla="*/ 0 w 4443"/>
              <a:gd name="T27" fmla="*/ 1318 h 5111"/>
              <a:gd name="T28" fmla="*/ 0 w 4443"/>
              <a:gd name="T29" fmla="*/ 1318 h 5111"/>
              <a:gd name="T30" fmla="*/ 38 w 4443"/>
              <a:gd name="T31" fmla="*/ 1251 h 5111"/>
              <a:gd name="T32" fmla="*/ 2182 w 4443"/>
              <a:gd name="T33" fmla="*/ 14 h 5111"/>
              <a:gd name="T34" fmla="*/ 2182 w 4443"/>
              <a:gd name="T35" fmla="*/ 14 h 5111"/>
              <a:gd name="T36" fmla="*/ 2258 w 4443"/>
              <a:gd name="T37" fmla="*/ 14 h 5111"/>
              <a:gd name="T38" fmla="*/ 4404 w 4443"/>
              <a:gd name="T39" fmla="*/ 1251 h 5111"/>
              <a:gd name="T40" fmla="*/ 4404 w 4443"/>
              <a:gd name="T41" fmla="*/ 1251 h 5111"/>
              <a:gd name="T42" fmla="*/ 4442 w 4443"/>
              <a:gd name="T43" fmla="*/ 1318 h 5111"/>
              <a:gd name="T44" fmla="*/ 4442 w 4443"/>
              <a:gd name="T45" fmla="*/ 3795 h 5111"/>
              <a:gd name="T46" fmla="*/ 4442 w 4443"/>
              <a:gd name="T47" fmla="*/ 3795 h 5111"/>
              <a:gd name="T48" fmla="*/ 4404 w 4443"/>
              <a:gd name="T49" fmla="*/ 3861 h 5111"/>
              <a:gd name="T50" fmla="*/ 2258 w 4443"/>
              <a:gd name="T51" fmla="*/ 5100 h 5111"/>
              <a:gd name="T52" fmla="*/ 2258 w 4443"/>
              <a:gd name="T53" fmla="*/ 5100 h 5111"/>
              <a:gd name="T54" fmla="*/ 2220 w 4443"/>
              <a:gd name="T55" fmla="*/ 5110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43" h="5111">
                <a:moveTo>
                  <a:pt x="153" y="3751"/>
                </a:moveTo>
                <a:lnTo>
                  <a:pt x="2220" y="4945"/>
                </a:lnTo>
                <a:lnTo>
                  <a:pt x="4289" y="3751"/>
                </a:lnTo>
                <a:lnTo>
                  <a:pt x="4289" y="1362"/>
                </a:lnTo>
                <a:lnTo>
                  <a:pt x="2220" y="169"/>
                </a:lnTo>
                <a:lnTo>
                  <a:pt x="153" y="1362"/>
                </a:lnTo>
                <a:lnTo>
                  <a:pt x="153" y="3751"/>
                </a:lnTo>
                <a:close/>
                <a:moveTo>
                  <a:pt x="2220" y="5110"/>
                </a:moveTo>
                <a:lnTo>
                  <a:pt x="2220" y="5110"/>
                </a:lnTo>
                <a:cubicBezTo>
                  <a:pt x="2207" y="5110"/>
                  <a:pt x="2194" y="5107"/>
                  <a:pt x="2182" y="5100"/>
                </a:cubicBezTo>
                <a:lnTo>
                  <a:pt x="38" y="3861"/>
                </a:lnTo>
                <a:lnTo>
                  <a:pt x="38" y="3861"/>
                </a:lnTo>
                <a:cubicBezTo>
                  <a:pt x="14" y="3848"/>
                  <a:pt x="0" y="3823"/>
                  <a:pt x="0" y="3795"/>
                </a:cubicBezTo>
                <a:lnTo>
                  <a:pt x="0" y="1318"/>
                </a:lnTo>
                <a:lnTo>
                  <a:pt x="0" y="1318"/>
                </a:lnTo>
                <a:cubicBezTo>
                  <a:pt x="0" y="1291"/>
                  <a:pt x="14" y="1266"/>
                  <a:pt x="38" y="1251"/>
                </a:cubicBezTo>
                <a:lnTo>
                  <a:pt x="2182" y="14"/>
                </a:lnTo>
                <a:lnTo>
                  <a:pt x="2182" y="14"/>
                </a:lnTo>
                <a:cubicBezTo>
                  <a:pt x="2206" y="0"/>
                  <a:pt x="2235" y="0"/>
                  <a:pt x="2258" y="14"/>
                </a:cubicBezTo>
                <a:lnTo>
                  <a:pt x="4404" y="1251"/>
                </a:lnTo>
                <a:lnTo>
                  <a:pt x="4404" y="1251"/>
                </a:lnTo>
                <a:cubicBezTo>
                  <a:pt x="4428" y="1266"/>
                  <a:pt x="4442" y="1291"/>
                  <a:pt x="4442" y="1318"/>
                </a:cubicBezTo>
                <a:lnTo>
                  <a:pt x="4442" y="3795"/>
                </a:lnTo>
                <a:lnTo>
                  <a:pt x="4442" y="3795"/>
                </a:lnTo>
                <a:cubicBezTo>
                  <a:pt x="4442" y="3823"/>
                  <a:pt x="4428" y="3848"/>
                  <a:pt x="4404" y="3861"/>
                </a:cubicBezTo>
                <a:lnTo>
                  <a:pt x="2258" y="5100"/>
                </a:lnTo>
                <a:lnTo>
                  <a:pt x="2258" y="5100"/>
                </a:lnTo>
                <a:cubicBezTo>
                  <a:pt x="2247" y="5107"/>
                  <a:pt x="2233" y="5110"/>
                  <a:pt x="2220" y="5110"/>
                </a:cubicBezTo>
                <a:close/>
              </a:path>
            </a:pathLst>
          </a:custGeom>
          <a:solidFill>
            <a:schemeClr val="accent2"/>
          </a:solidFill>
          <a:ln>
            <a:noFill/>
          </a:ln>
          <a:effectLst/>
        </p:spPr>
        <p:txBody>
          <a:bodyPr wrap="none" anchor="ctr"/>
          <a:lstStyle/>
          <a:p>
            <a:endParaRPr lang="en-US" sz="3265"/>
          </a:p>
        </p:txBody>
      </p:sp>
      <p:sp>
        <p:nvSpPr>
          <p:cNvPr id="4" name="TextBox 3">
            <a:extLst>
              <a:ext uri="{FF2B5EF4-FFF2-40B4-BE49-F238E27FC236}">
                <a16:creationId xmlns:a16="http://schemas.microsoft.com/office/drawing/2014/main" id="{4D3D4DFA-C61B-1349-ABA9-E3D5C3D6BCF0}"/>
              </a:ext>
            </a:extLst>
          </p:cNvPr>
          <p:cNvSpPr txBox="1"/>
          <p:nvPr/>
        </p:nvSpPr>
        <p:spPr>
          <a:xfrm>
            <a:off x="2587795" y="318129"/>
            <a:ext cx="6992427" cy="656590"/>
          </a:xfrm>
          <a:prstGeom prst="rect">
            <a:avLst/>
          </a:prstGeom>
          <a:noFill/>
        </p:spPr>
        <p:txBody>
          <a:bodyPr wrap="none" rtlCol="0" anchor="b">
            <a:spAutoFit/>
          </a:bodyPr>
          <a:lstStyle/>
          <a:p>
            <a:pPr algn="ctr">
              <a:lnSpc>
                <a:spcPts val="4440"/>
              </a:lnSpc>
            </a:pPr>
            <a:r>
              <a:rPr lang="en-US" sz="3700" b="1" spc="-145" dirty="0" smtClean="0">
                <a:solidFill>
                  <a:schemeClr val="bg1"/>
                </a:solidFill>
                <a:latin typeface="Source Sans Pro" panose="020B0503030403020204" pitchFamily="34" charset="0"/>
                <a:ea typeface="Source Sans Pro" panose="020B0503030403020204" pitchFamily="34" charset="0"/>
              </a:rPr>
              <a:t>Topics in N5 Math’s and Applications </a:t>
            </a:r>
            <a:endParaRPr lang="en-US" sz="3700" b="1" spc="-145" dirty="0">
              <a:solidFill>
                <a:schemeClr val="bg1"/>
              </a:solidFill>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0C763108-4B95-2042-9DC3-4894D1B84299}"/>
              </a:ext>
            </a:extLst>
          </p:cNvPr>
          <p:cNvSpPr txBox="1"/>
          <p:nvPr/>
        </p:nvSpPr>
        <p:spPr>
          <a:xfrm>
            <a:off x="5220768" y="930827"/>
            <a:ext cx="1765227" cy="335989"/>
          </a:xfrm>
          <a:prstGeom prst="rect">
            <a:avLst/>
          </a:prstGeom>
          <a:noFill/>
        </p:spPr>
        <p:txBody>
          <a:bodyPr wrap="none" rtlCol="0" anchor="t">
            <a:spAutoFit/>
          </a:bodyPr>
          <a:lstStyle/>
          <a:p>
            <a:pPr algn="ctr">
              <a:lnSpc>
                <a:spcPts val="1920"/>
              </a:lnSpc>
            </a:pPr>
            <a:r>
              <a:rPr lang="en-US" sz="1600" spc="25" dirty="0" smtClean="0">
                <a:latin typeface="Source Sans Pro" panose="020B0503030403020204" pitchFamily="34" charset="0"/>
                <a:ea typeface="Source Sans Pro" panose="020B0503030403020204" pitchFamily="34" charset="0"/>
              </a:rPr>
              <a:t>Math's or Applications  </a:t>
            </a:r>
            <a:endParaRPr lang="en-US" sz="1600" spc="25" dirty="0">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4C6D3873-DF6E-1046-81A1-EDC0F9C79F1A}"/>
              </a:ext>
            </a:extLst>
          </p:cNvPr>
          <p:cNvSpPr txBox="1"/>
          <p:nvPr/>
        </p:nvSpPr>
        <p:spPr>
          <a:xfrm>
            <a:off x="2027294" y="2665889"/>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Indices</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BC3C7A47-9852-A048-99CB-860C88C4CA17}"/>
              </a:ext>
            </a:extLst>
          </p:cNvPr>
          <p:cNvSpPr txBox="1"/>
          <p:nvPr/>
        </p:nvSpPr>
        <p:spPr>
          <a:xfrm>
            <a:off x="9494094" y="1779714"/>
            <a:ext cx="2535448" cy="348044"/>
          </a:xfrm>
          <a:prstGeom prst="rect">
            <a:avLst/>
          </a:prstGeom>
          <a:noFill/>
        </p:spPr>
        <p:txBody>
          <a:bodyPr wrap="square" rtlCol="0" anchor="t">
            <a:spAutoFit/>
          </a:bodyPr>
          <a:lstStyle/>
          <a:p>
            <a:pPr algn="ctr">
              <a:lnSpc>
                <a:spcPts val="1800"/>
              </a:lnSpc>
            </a:pPr>
            <a:r>
              <a:rPr lang="en-US" sz="2800" spc="-15" dirty="0" smtClean="0">
                <a:solidFill>
                  <a:schemeClr val="accent2">
                    <a:lumMod val="60000"/>
                    <a:lumOff val="40000"/>
                  </a:schemeClr>
                </a:solidFill>
                <a:latin typeface="Source Sans Pro" panose="020B0503030403020204" pitchFamily="34" charset="0"/>
                <a:ea typeface="Source Sans Pro" panose="020B0503030403020204" pitchFamily="34" charset="0"/>
              </a:rPr>
              <a:t>Nat 5 Apps </a:t>
            </a:r>
            <a:r>
              <a:rPr lang="en-US" sz="1300" spc="-15" dirty="0" smtClean="0">
                <a:solidFill>
                  <a:schemeClr val="accent2">
                    <a:lumMod val="60000"/>
                    <a:lumOff val="40000"/>
                  </a:schemeClr>
                </a:solidFill>
                <a:latin typeface="Source Sans Pro" panose="020B0503030403020204" pitchFamily="34" charset="0"/>
                <a:ea typeface="Source Sans Pro" panose="020B0503030403020204" pitchFamily="34" charset="0"/>
              </a:rPr>
              <a:t>.</a:t>
            </a:r>
            <a:endParaRPr lang="en-US" sz="1300" spc="-15" dirty="0">
              <a:solidFill>
                <a:schemeClr val="accent2">
                  <a:lumMod val="60000"/>
                  <a:lumOff val="40000"/>
                </a:schemeClr>
              </a:solidFill>
              <a:latin typeface="Source Sans Pro" panose="020B0503030403020204" pitchFamily="34" charset="0"/>
              <a:ea typeface="Source Sans Pro" panose="020B0503030403020204" pitchFamily="34" charset="0"/>
            </a:endParaRPr>
          </a:p>
        </p:txBody>
      </p:sp>
      <p:sp>
        <p:nvSpPr>
          <p:cNvPr id="25" name="TextBox 24">
            <a:extLst>
              <a:ext uri="{FF2B5EF4-FFF2-40B4-BE49-F238E27FC236}">
                <a16:creationId xmlns:a16="http://schemas.microsoft.com/office/drawing/2014/main" id="{BC3C7A47-9852-A048-99CB-860C88C4CA17}"/>
              </a:ext>
            </a:extLst>
          </p:cNvPr>
          <p:cNvSpPr txBox="1"/>
          <p:nvPr/>
        </p:nvSpPr>
        <p:spPr>
          <a:xfrm>
            <a:off x="-182751" y="1792032"/>
            <a:ext cx="2864627" cy="323165"/>
          </a:xfrm>
          <a:prstGeom prst="rect">
            <a:avLst/>
          </a:prstGeom>
          <a:noFill/>
        </p:spPr>
        <p:txBody>
          <a:bodyPr wrap="square" rtlCol="0" anchor="t">
            <a:spAutoFit/>
          </a:bodyPr>
          <a:lstStyle/>
          <a:p>
            <a:pPr algn="ctr">
              <a:lnSpc>
                <a:spcPts val="1800"/>
              </a:lnSpc>
            </a:pPr>
            <a:r>
              <a:rPr lang="en-US" sz="2800" spc="-15" dirty="0" smtClean="0">
                <a:solidFill>
                  <a:srgbClr val="0070C0"/>
                </a:solidFill>
                <a:latin typeface="Source Sans Pro" panose="020B0503030403020204" pitchFamily="34" charset="0"/>
                <a:ea typeface="Source Sans Pro" panose="020B0503030403020204" pitchFamily="34" charset="0"/>
              </a:rPr>
              <a:t>Nat 5 Math's</a:t>
            </a:r>
            <a:endParaRPr lang="en-US" sz="2800" spc="-15" dirty="0">
              <a:latin typeface="Source Sans Pro" panose="020B0503030403020204" pitchFamily="34" charset="0"/>
              <a:ea typeface="Source Sans Pro" panose="020B0503030403020204" pitchFamily="34" charset="0"/>
            </a:endParaRPr>
          </a:p>
        </p:txBody>
      </p:sp>
      <p:sp>
        <p:nvSpPr>
          <p:cNvPr id="26" name="TextBox 25">
            <a:extLst>
              <a:ext uri="{FF2B5EF4-FFF2-40B4-BE49-F238E27FC236}">
                <a16:creationId xmlns:a16="http://schemas.microsoft.com/office/drawing/2014/main" id="{4C6D3873-DF6E-1046-81A1-EDC0F9C79F1A}"/>
              </a:ext>
            </a:extLst>
          </p:cNvPr>
          <p:cNvSpPr txBox="1"/>
          <p:nvPr/>
        </p:nvSpPr>
        <p:spPr>
          <a:xfrm>
            <a:off x="2734013" y="2173505"/>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Surds</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27" name="TextBox 26">
            <a:extLst>
              <a:ext uri="{FF2B5EF4-FFF2-40B4-BE49-F238E27FC236}">
                <a16:creationId xmlns:a16="http://schemas.microsoft.com/office/drawing/2014/main" id="{4C6D3873-DF6E-1046-81A1-EDC0F9C79F1A}"/>
              </a:ext>
            </a:extLst>
          </p:cNvPr>
          <p:cNvSpPr txBox="1"/>
          <p:nvPr/>
        </p:nvSpPr>
        <p:spPr>
          <a:xfrm>
            <a:off x="2160276" y="3363759"/>
            <a:ext cx="1401119" cy="54903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Brackets &amp; Factorising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28" name="TextBox 27">
            <a:extLst>
              <a:ext uri="{FF2B5EF4-FFF2-40B4-BE49-F238E27FC236}">
                <a16:creationId xmlns:a16="http://schemas.microsoft.com/office/drawing/2014/main" id="{4C6D3873-DF6E-1046-81A1-EDC0F9C79F1A}"/>
              </a:ext>
            </a:extLst>
          </p:cNvPr>
          <p:cNvSpPr txBox="1"/>
          <p:nvPr/>
        </p:nvSpPr>
        <p:spPr>
          <a:xfrm>
            <a:off x="2725597" y="4384916"/>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Algebraic Fractions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29" name="TextBox 28">
            <a:extLst>
              <a:ext uri="{FF2B5EF4-FFF2-40B4-BE49-F238E27FC236}">
                <a16:creationId xmlns:a16="http://schemas.microsoft.com/office/drawing/2014/main" id="{4C6D3873-DF6E-1046-81A1-EDC0F9C79F1A}"/>
              </a:ext>
            </a:extLst>
          </p:cNvPr>
          <p:cNvSpPr txBox="1"/>
          <p:nvPr/>
        </p:nvSpPr>
        <p:spPr>
          <a:xfrm>
            <a:off x="3279799" y="3299594"/>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Changing the subject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4C6D3873-DF6E-1046-81A1-EDC0F9C79F1A}"/>
              </a:ext>
            </a:extLst>
          </p:cNvPr>
          <p:cNvSpPr txBox="1"/>
          <p:nvPr/>
        </p:nvSpPr>
        <p:spPr>
          <a:xfrm>
            <a:off x="3561396" y="5388523"/>
            <a:ext cx="1265810" cy="784830"/>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Quadratics &amp;</a:t>
            </a:r>
          </a:p>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Parabolas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31" name="TextBox 30">
            <a:extLst>
              <a:ext uri="{FF2B5EF4-FFF2-40B4-BE49-F238E27FC236}">
                <a16:creationId xmlns:a16="http://schemas.microsoft.com/office/drawing/2014/main" id="{4C6D3873-DF6E-1046-81A1-EDC0F9C79F1A}"/>
              </a:ext>
            </a:extLst>
          </p:cNvPr>
          <p:cNvSpPr txBox="1"/>
          <p:nvPr/>
        </p:nvSpPr>
        <p:spPr>
          <a:xfrm>
            <a:off x="3489549" y="2512017"/>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Similarity</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32" name="TextBox 31">
            <a:extLst>
              <a:ext uri="{FF2B5EF4-FFF2-40B4-BE49-F238E27FC236}">
                <a16:creationId xmlns:a16="http://schemas.microsoft.com/office/drawing/2014/main" id="{4C6D3873-DF6E-1046-81A1-EDC0F9C79F1A}"/>
              </a:ext>
            </a:extLst>
          </p:cNvPr>
          <p:cNvSpPr txBox="1"/>
          <p:nvPr/>
        </p:nvSpPr>
        <p:spPr>
          <a:xfrm>
            <a:off x="3561396" y="4013691"/>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Vectors</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33" name="TextBox 32">
            <a:extLst>
              <a:ext uri="{FF2B5EF4-FFF2-40B4-BE49-F238E27FC236}">
                <a16:creationId xmlns:a16="http://schemas.microsoft.com/office/drawing/2014/main" id="{4C6D3873-DF6E-1046-81A1-EDC0F9C79F1A}"/>
              </a:ext>
            </a:extLst>
          </p:cNvPr>
          <p:cNvSpPr txBox="1"/>
          <p:nvPr/>
        </p:nvSpPr>
        <p:spPr>
          <a:xfrm>
            <a:off x="3467417" y="1935660"/>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Trig </a:t>
            </a:r>
            <a:r>
              <a:rPr lang="en-US" sz="1600" spc="-15" dirty="0" smtClean="0">
                <a:latin typeface="Source Sans Pro" panose="020B0503030403020204" pitchFamily="34" charset="0"/>
                <a:ea typeface="Source Sans Pro" panose="020B0503030403020204" pitchFamily="34" charset="0"/>
              </a:rPr>
              <a:t>Equations   </a:t>
            </a:r>
            <a:endParaRPr lang="en-US" sz="1600" spc="-15" dirty="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4C6D3873-DF6E-1046-81A1-EDC0F9C79F1A}"/>
              </a:ext>
            </a:extLst>
          </p:cNvPr>
          <p:cNvSpPr txBox="1"/>
          <p:nvPr/>
        </p:nvSpPr>
        <p:spPr>
          <a:xfrm>
            <a:off x="2872674" y="4998116"/>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Circle Theorems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35" name="TextBox 34">
            <a:extLst>
              <a:ext uri="{FF2B5EF4-FFF2-40B4-BE49-F238E27FC236}">
                <a16:creationId xmlns:a16="http://schemas.microsoft.com/office/drawing/2014/main" id="{4C6D3873-DF6E-1046-81A1-EDC0F9C79F1A}"/>
              </a:ext>
            </a:extLst>
          </p:cNvPr>
          <p:cNvSpPr txBox="1"/>
          <p:nvPr/>
        </p:nvSpPr>
        <p:spPr>
          <a:xfrm>
            <a:off x="5064847" y="2465795"/>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Rounding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36" name="TextBox 35">
            <a:extLst>
              <a:ext uri="{FF2B5EF4-FFF2-40B4-BE49-F238E27FC236}">
                <a16:creationId xmlns:a16="http://schemas.microsoft.com/office/drawing/2014/main" id="{4C6D3873-DF6E-1046-81A1-EDC0F9C79F1A}"/>
              </a:ext>
            </a:extLst>
          </p:cNvPr>
          <p:cNvSpPr txBox="1"/>
          <p:nvPr/>
        </p:nvSpPr>
        <p:spPr>
          <a:xfrm>
            <a:off x="5687751" y="2734356"/>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Percentages</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37" name="TextBox 36">
            <a:extLst>
              <a:ext uri="{FF2B5EF4-FFF2-40B4-BE49-F238E27FC236}">
                <a16:creationId xmlns:a16="http://schemas.microsoft.com/office/drawing/2014/main" id="{4C6D3873-DF6E-1046-81A1-EDC0F9C79F1A}"/>
              </a:ext>
            </a:extLst>
          </p:cNvPr>
          <p:cNvSpPr txBox="1"/>
          <p:nvPr/>
        </p:nvSpPr>
        <p:spPr>
          <a:xfrm>
            <a:off x="5150684" y="3059730"/>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Fractions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38" name="TextBox 37">
            <a:extLst>
              <a:ext uri="{FF2B5EF4-FFF2-40B4-BE49-F238E27FC236}">
                <a16:creationId xmlns:a16="http://schemas.microsoft.com/office/drawing/2014/main" id="{4C6D3873-DF6E-1046-81A1-EDC0F9C79F1A}"/>
              </a:ext>
            </a:extLst>
          </p:cNvPr>
          <p:cNvSpPr txBox="1"/>
          <p:nvPr/>
        </p:nvSpPr>
        <p:spPr>
          <a:xfrm>
            <a:off x="5645920" y="3382776"/>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Perimeter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4C6D3873-DF6E-1046-81A1-EDC0F9C79F1A}"/>
              </a:ext>
            </a:extLst>
          </p:cNvPr>
          <p:cNvSpPr txBox="1"/>
          <p:nvPr/>
        </p:nvSpPr>
        <p:spPr>
          <a:xfrm>
            <a:off x="5254108" y="3741457"/>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Pythagoras</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4C6D3873-DF6E-1046-81A1-EDC0F9C79F1A}"/>
              </a:ext>
            </a:extLst>
          </p:cNvPr>
          <p:cNvSpPr txBox="1"/>
          <p:nvPr/>
        </p:nvSpPr>
        <p:spPr>
          <a:xfrm>
            <a:off x="5666540" y="3969294"/>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Compound Interest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41" name="TextBox 40">
            <a:extLst>
              <a:ext uri="{FF2B5EF4-FFF2-40B4-BE49-F238E27FC236}">
                <a16:creationId xmlns:a16="http://schemas.microsoft.com/office/drawing/2014/main" id="{4C6D3873-DF6E-1046-81A1-EDC0F9C79F1A}"/>
              </a:ext>
            </a:extLst>
          </p:cNvPr>
          <p:cNvSpPr txBox="1"/>
          <p:nvPr/>
        </p:nvSpPr>
        <p:spPr>
          <a:xfrm>
            <a:off x="5783589" y="4846788"/>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Gradient</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42" name="TextBox 41">
            <a:extLst>
              <a:ext uri="{FF2B5EF4-FFF2-40B4-BE49-F238E27FC236}">
                <a16:creationId xmlns:a16="http://schemas.microsoft.com/office/drawing/2014/main" id="{4C6D3873-DF6E-1046-81A1-EDC0F9C79F1A}"/>
              </a:ext>
            </a:extLst>
          </p:cNvPr>
          <p:cNvSpPr txBox="1"/>
          <p:nvPr/>
        </p:nvSpPr>
        <p:spPr>
          <a:xfrm>
            <a:off x="5013015" y="4489439"/>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Standard Deviation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44" name="TextBox 43">
            <a:extLst>
              <a:ext uri="{FF2B5EF4-FFF2-40B4-BE49-F238E27FC236}">
                <a16:creationId xmlns:a16="http://schemas.microsoft.com/office/drawing/2014/main" id="{4C6D3873-DF6E-1046-81A1-EDC0F9C79F1A}"/>
              </a:ext>
            </a:extLst>
          </p:cNvPr>
          <p:cNvSpPr txBox="1"/>
          <p:nvPr/>
        </p:nvSpPr>
        <p:spPr>
          <a:xfrm>
            <a:off x="5333804" y="5135446"/>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Volume</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45" name="TextBox 44">
            <a:extLst>
              <a:ext uri="{FF2B5EF4-FFF2-40B4-BE49-F238E27FC236}">
                <a16:creationId xmlns:a16="http://schemas.microsoft.com/office/drawing/2014/main" id="{4C6D3873-DF6E-1046-81A1-EDC0F9C79F1A}"/>
              </a:ext>
            </a:extLst>
          </p:cNvPr>
          <p:cNvSpPr txBox="1"/>
          <p:nvPr/>
        </p:nvSpPr>
        <p:spPr>
          <a:xfrm>
            <a:off x="6672212" y="1764704"/>
            <a:ext cx="1265810" cy="323165"/>
          </a:xfrm>
          <a:prstGeom prst="rect">
            <a:avLst/>
          </a:prstGeom>
          <a:noFill/>
        </p:spPr>
        <p:txBody>
          <a:bodyPr wrap="square" rtlCol="0" anchor="t">
            <a:spAutoFit/>
          </a:bodyPr>
          <a:lstStyle/>
          <a:p>
            <a:pPr algn="ctr">
              <a:lnSpc>
                <a:spcPts val="1800"/>
              </a:lnSpc>
            </a:pPr>
            <a:r>
              <a:rPr lang="en-US" sz="1600" spc="-15" dirty="0" smtClean="0">
                <a:latin typeface="Source Sans Pro" panose="020B0503030403020204" pitchFamily="34" charset="0"/>
                <a:ea typeface="Source Sans Pro" panose="020B0503030403020204" pitchFamily="34" charset="0"/>
              </a:rPr>
              <a:t>Ratio  </a:t>
            </a:r>
            <a:endParaRPr lang="en-US" sz="1600" spc="-15" dirty="0">
              <a:latin typeface="Source Sans Pro" panose="020B0503030403020204" pitchFamily="34" charset="0"/>
              <a:ea typeface="Source Sans Pro" panose="020B0503030403020204" pitchFamily="34" charset="0"/>
            </a:endParaRPr>
          </a:p>
        </p:txBody>
      </p:sp>
      <p:sp>
        <p:nvSpPr>
          <p:cNvPr id="46" name="TextBox 45">
            <a:extLst>
              <a:ext uri="{FF2B5EF4-FFF2-40B4-BE49-F238E27FC236}">
                <a16:creationId xmlns:a16="http://schemas.microsoft.com/office/drawing/2014/main" id="{4C6D3873-DF6E-1046-81A1-EDC0F9C79F1A}"/>
              </a:ext>
            </a:extLst>
          </p:cNvPr>
          <p:cNvSpPr txBox="1"/>
          <p:nvPr/>
        </p:nvSpPr>
        <p:spPr>
          <a:xfrm>
            <a:off x="7184037" y="2142630"/>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Probability</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47" name="TextBox 46">
            <a:extLst>
              <a:ext uri="{FF2B5EF4-FFF2-40B4-BE49-F238E27FC236}">
                <a16:creationId xmlns:a16="http://schemas.microsoft.com/office/drawing/2014/main" id="{4C6D3873-DF6E-1046-81A1-EDC0F9C79F1A}"/>
              </a:ext>
            </a:extLst>
          </p:cNvPr>
          <p:cNvSpPr txBox="1"/>
          <p:nvPr/>
        </p:nvSpPr>
        <p:spPr>
          <a:xfrm>
            <a:off x="7979352" y="2572773"/>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Tolerance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48" name="TextBox 47">
            <a:extLst>
              <a:ext uri="{FF2B5EF4-FFF2-40B4-BE49-F238E27FC236}">
                <a16:creationId xmlns:a16="http://schemas.microsoft.com/office/drawing/2014/main" id="{4C6D3873-DF6E-1046-81A1-EDC0F9C79F1A}"/>
              </a:ext>
            </a:extLst>
          </p:cNvPr>
          <p:cNvSpPr txBox="1"/>
          <p:nvPr/>
        </p:nvSpPr>
        <p:spPr>
          <a:xfrm>
            <a:off x="7157208" y="2940563"/>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Budgeting </a:t>
            </a:r>
            <a:r>
              <a:rPr lang="en-US" sz="1600" spc="-15" dirty="0" smtClean="0">
                <a:latin typeface="Source Sans Pro" panose="020B0503030403020204" pitchFamily="34" charset="0"/>
                <a:ea typeface="Source Sans Pro" panose="020B0503030403020204" pitchFamily="34" charset="0"/>
              </a:rPr>
              <a:t>   </a:t>
            </a:r>
            <a:endParaRPr lang="en-US" sz="1600" spc="-15" dirty="0">
              <a:latin typeface="Source Sans Pro" panose="020B0503030403020204" pitchFamily="34" charset="0"/>
              <a:ea typeface="Source Sans Pro" panose="020B0503030403020204" pitchFamily="34" charset="0"/>
            </a:endParaRPr>
          </a:p>
        </p:txBody>
      </p:sp>
      <p:sp>
        <p:nvSpPr>
          <p:cNvPr id="49" name="TextBox 48">
            <a:extLst>
              <a:ext uri="{FF2B5EF4-FFF2-40B4-BE49-F238E27FC236}">
                <a16:creationId xmlns:a16="http://schemas.microsoft.com/office/drawing/2014/main" id="{4C6D3873-DF6E-1046-81A1-EDC0F9C79F1A}"/>
              </a:ext>
            </a:extLst>
          </p:cNvPr>
          <p:cNvSpPr txBox="1"/>
          <p:nvPr/>
        </p:nvSpPr>
        <p:spPr>
          <a:xfrm>
            <a:off x="7969368" y="3382776"/>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Best Deals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50" name="TextBox 49">
            <a:extLst>
              <a:ext uri="{FF2B5EF4-FFF2-40B4-BE49-F238E27FC236}">
                <a16:creationId xmlns:a16="http://schemas.microsoft.com/office/drawing/2014/main" id="{4C6D3873-DF6E-1046-81A1-EDC0F9C79F1A}"/>
              </a:ext>
            </a:extLst>
          </p:cNvPr>
          <p:cNvSpPr txBox="1"/>
          <p:nvPr/>
        </p:nvSpPr>
        <p:spPr>
          <a:xfrm>
            <a:off x="7305117" y="3852108"/>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Currencies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51" name="TextBox 50">
            <a:extLst>
              <a:ext uri="{FF2B5EF4-FFF2-40B4-BE49-F238E27FC236}">
                <a16:creationId xmlns:a16="http://schemas.microsoft.com/office/drawing/2014/main" id="{4C6D3873-DF6E-1046-81A1-EDC0F9C79F1A}"/>
              </a:ext>
            </a:extLst>
          </p:cNvPr>
          <p:cNvSpPr txBox="1"/>
          <p:nvPr/>
        </p:nvSpPr>
        <p:spPr>
          <a:xfrm>
            <a:off x="7422255" y="4481667"/>
            <a:ext cx="1265810"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Precedence </a:t>
            </a:r>
          </a:p>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Tables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52" name="TextBox 51">
            <a:extLst>
              <a:ext uri="{FF2B5EF4-FFF2-40B4-BE49-F238E27FC236}">
                <a16:creationId xmlns:a16="http://schemas.microsoft.com/office/drawing/2014/main" id="{4C6D3873-DF6E-1046-81A1-EDC0F9C79F1A}"/>
              </a:ext>
            </a:extLst>
          </p:cNvPr>
          <p:cNvSpPr txBox="1"/>
          <p:nvPr/>
        </p:nvSpPr>
        <p:spPr>
          <a:xfrm>
            <a:off x="8228284" y="4202612"/>
            <a:ext cx="1265810" cy="323165"/>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Box Plots </a:t>
            </a:r>
            <a:endParaRPr lang="en-US" sz="1600" spc="-15" dirty="0">
              <a:solidFill>
                <a:srgbClr val="FFFF00"/>
              </a:solidFill>
              <a:latin typeface="Source Sans Pro" panose="020B0503030403020204" pitchFamily="34" charset="0"/>
              <a:ea typeface="Source Sans Pro" panose="020B0503030403020204" pitchFamily="34" charset="0"/>
            </a:endParaRPr>
          </a:p>
        </p:txBody>
      </p:sp>
      <p:sp>
        <p:nvSpPr>
          <p:cNvPr id="53" name="TextBox 52">
            <a:extLst>
              <a:ext uri="{FF2B5EF4-FFF2-40B4-BE49-F238E27FC236}">
                <a16:creationId xmlns:a16="http://schemas.microsoft.com/office/drawing/2014/main" id="{4C6D3873-DF6E-1046-81A1-EDC0F9C79F1A}"/>
              </a:ext>
            </a:extLst>
          </p:cNvPr>
          <p:cNvSpPr txBox="1"/>
          <p:nvPr/>
        </p:nvSpPr>
        <p:spPr>
          <a:xfrm>
            <a:off x="7181116" y="5018894"/>
            <a:ext cx="1619982" cy="553998"/>
          </a:xfrm>
          <a:prstGeom prst="rect">
            <a:avLst/>
          </a:prstGeom>
          <a:noFill/>
        </p:spPr>
        <p:txBody>
          <a:bodyPr wrap="square" rtlCol="0" anchor="t">
            <a:spAutoFit/>
          </a:bodyPr>
          <a:lstStyle/>
          <a:p>
            <a:pPr algn="ctr">
              <a:lnSpc>
                <a:spcPts val="1800"/>
              </a:lnSpc>
            </a:pPr>
            <a:r>
              <a:rPr lang="en-US" sz="1600" spc="-15" dirty="0" smtClean="0">
                <a:solidFill>
                  <a:srgbClr val="FFFF00"/>
                </a:solidFill>
                <a:latin typeface="Source Sans Pro" panose="020B0503030403020204" pitchFamily="34" charset="0"/>
                <a:ea typeface="Source Sans Pro" panose="020B0503030403020204" pitchFamily="34" charset="0"/>
              </a:rPr>
              <a:t>Speed , Distance , Time</a:t>
            </a:r>
            <a:endParaRPr lang="en-US" sz="1600" spc="-15" dirty="0">
              <a:solidFill>
                <a:srgbClr val="FFFF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00871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802" y="149629"/>
            <a:ext cx="10072170" cy="5313180"/>
          </a:xfrm>
          <a:prstGeom prst="rect">
            <a:avLst/>
          </a:prstGeom>
        </p:spPr>
      </p:pic>
    </p:spTree>
    <p:extLst>
      <p:ext uri="{BB962C8B-B14F-4D97-AF65-F5344CB8AC3E}">
        <p14:creationId xmlns:p14="http://schemas.microsoft.com/office/powerpoint/2010/main" val="508158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th Animation_Win32_SB - v2" id="{C9F810C9-4EB1-4CC6-A6C7-6362D8FFF9DF}" vid="{001312C1-1362-40A0-84BD-C64F2C3E2E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A303362-5DB5-4146-A667-E40932D52410}">
  <ds:schemaRefs>
    <ds:schemaRef ds:uri="http://schemas.microsoft.com/sharepoint/v3/contenttype/forms"/>
  </ds:schemaRefs>
</ds:datastoreItem>
</file>

<file path=customXml/itemProps2.xml><?xml version="1.0" encoding="utf-8"?>
<ds:datastoreItem xmlns:ds="http://schemas.openxmlformats.org/officeDocument/2006/customXml" ds:itemID="{FE0CF8FC-473D-42DA-B10E-0D97F5E2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05A674-08B3-48F2-91E0-AF5831D526B7}">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corporate teach a course with animation</Template>
  <TotalTime>0</TotalTime>
  <Words>738</Words>
  <Application>Microsoft Office PowerPoint</Application>
  <PresentationFormat>Widescreen</PresentationFormat>
  <Paragraphs>155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Poppy</vt:lpstr>
      <vt:lpstr>Source Sans Pro</vt:lpstr>
      <vt:lpstr>Wingdings</vt:lpstr>
      <vt:lpstr>Office Theme</vt:lpstr>
      <vt:lpstr>The James Young High School </vt:lpstr>
      <vt:lpstr>Presentation  Outline</vt:lpstr>
      <vt:lpstr>The maths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2022-09-22T09:02:31Z</dcterms:created>
  <dcterms:modified xsi:type="dcterms:W3CDTF">2023-09-27T12:38:07Z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