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20"/>
  </p:notesMasterIdLst>
  <p:handoutMasterIdLst>
    <p:handoutMasterId r:id="rId21"/>
  </p:handoutMasterIdLst>
  <p:sldIdLst>
    <p:sldId id="256" r:id="rId2"/>
    <p:sldId id="257" r:id="rId3"/>
    <p:sldId id="275" r:id="rId4"/>
    <p:sldId id="258" r:id="rId5"/>
    <p:sldId id="260" r:id="rId6"/>
    <p:sldId id="262" r:id="rId7"/>
    <p:sldId id="264" r:id="rId8"/>
    <p:sldId id="265" r:id="rId9"/>
    <p:sldId id="267" r:id="rId10"/>
    <p:sldId id="268" r:id="rId11"/>
    <p:sldId id="269" r:id="rId12"/>
    <p:sldId id="270" r:id="rId13"/>
    <p:sldId id="271" r:id="rId14"/>
    <p:sldId id="272" r:id="rId15"/>
    <p:sldId id="273" r:id="rId16"/>
    <p:sldId id="274" r:id="rId17"/>
    <p:sldId id="276" r:id="rId18"/>
    <p:sldId id="277" r:id="rId19"/>
  </p:sldIdLst>
  <p:sldSz cx="9144000" cy="6858000" type="screen4x3"/>
  <p:notesSz cx="6669088" cy="9867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53243-3193-9ECD-74BF-9CC2DCE97D89}" v="2" dt="2019-09-24T11:36:29.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679" autoAdjust="0"/>
  </p:normalViewPr>
  <p:slideViewPr>
    <p:cSldViewPr>
      <p:cViewPr varScale="1">
        <p:scale>
          <a:sx n="70" d="100"/>
          <a:sy n="70" d="100"/>
        </p:scale>
        <p:origin x="11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D5C13F7-CED6-4645-80B7-5FDC757FF9AF}"/>
              </a:ext>
            </a:extLst>
          </p:cNvPr>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50179" name="Rectangle 3">
            <a:extLst>
              <a:ext uri="{FF2B5EF4-FFF2-40B4-BE49-F238E27FC236}">
                <a16:creationId xmlns:a16="http://schemas.microsoft.com/office/drawing/2014/main" id="{82AC500B-F376-4E2C-8C11-2EB0BA29C1BA}"/>
              </a:ext>
            </a:extLst>
          </p:cNvPr>
          <p:cNvSpPr>
            <a:spLocks noGrp="1" noChangeArrowheads="1"/>
          </p:cNvSpPr>
          <p:nvPr>
            <p:ph type="dt" sz="quarter"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50180" name="Rectangle 4">
            <a:extLst>
              <a:ext uri="{FF2B5EF4-FFF2-40B4-BE49-F238E27FC236}">
                <a16:creationId xmlns:a16="http://schemas.microsoft.com/office/drawing/2014/main" id="{F8968B5B-988B-4106-94B4-3671CB553F35}"/>
              </a:ext>
            </a:extLst>
          </p:cNvPr>
          <p:cNvSpPr>
            <a:spLocks noGrp="1" noChangeArrowheads="1"/>
          </p:cNvSpPr>
          <p:nvPr>
            <p:ph type="ftr" sz="quarter" idx="2"/>
          </p:nvPr>
        </p:nvSpPr>
        <p:spPr bwMode="auto">
          <a:xfrm>
            <a:off x="0" y="9372600"/>
            <a:ext cx="28892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50181" name="Rectangle 5">
            <a:extLst>
              <a:ext uri="{FF2B5EF4-FFF2-40B4-BE49-F238E27FC236}">
                <a16:creationId xmlns:a16="http://schemas.microsoft.com/office/drawing/2014/main" id="{F37FDB6E-3E02-492B-92A3-5E5254AFC317}"/>
              </a:ext>
            </a:extLst>
          </p:cNvPr>
          <p:cNvSpPr>
            <a:spLocks noGrp="1" noChangeArrowheads="1"/>
          </p:cNvSpPr>
          <p:nvPr>
            <p:ph type="sldNum" sz="quarter" idx="3"/>
          </p:nvPr>
        </p:nvSpPr>
        <p:spPr bwMode="auto">
          <a:xfrm>
            <a:off x="3778250" y="9372600"/>
            <a:ext cx="28892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B0279BD-2862-429B-9C23-8B4B0306A85F}"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43AEC3-FAA6-4A5C-A6CD-7278062422E2}"/>
              </a:ext>
            </a:extLst>
          </p:cNvPr>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B63DA5E3-CBF8-4551-86D7-9775234E7DB3}"/>
              </a:ext>
            </a:extLst>
          </p:cNvPr>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pPr>
              <a:defRPr/>
            </a:pPr>
            <a:fld id="{B8ADCAB4-16C4-45BB-87CA-3219DB13D590}" type="datetimeFigureOut">
              <a:rPr lang="en-US"/>
              <a:pPr>
                <a:defRPr/>
              </a:pPr>
              <a:t>12/14/2020</a:t>
            </a:fld>
            <a:endParaRPr lang="en-GB"/>
          </a:p>
        </p:txBody>
      </p:sp>
      <p:sp>
        <p:nvSpPr>
          <p:cNvPr id="4" name="Slide Image Placeholder 3">
            <a:extLst>
              <a:ext uri="{FF2B5EF4-FFF2-40B4-BE49-F238E27FC236}">
                <a16:creationId xmlns:a16="http://schemas.microsoft.com/office/drawing/2014/main" id="{C6297264-11C2-43A3-99BF-DA52C09F41F3}"/>
              </a:ext>
            </a:extLst>
          </p:cNvPr>
          <p:cNvSpPr>
            <a:spLocks noGrp="1" noRot="1" noChangeAspect="1"/>
          </p:cNvSpPr>
          <p:nvPr>
            <p:ph type="sldImg" idx="2"/>
          </p:nvPr>
        </p:nvSpPr>
        <p:spPr>
          <a:xfrm>
            <a:off x="868363" y="739775"/>
            <a:ext cx="4932362" cy="3700463"/>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6004B38F-CF83-4C51-A3BD-E6A3D691B465}"/>
              </a:ext>
            </a:extLst>
          </p:cNvPr>
          <p:cNvSpPr>
            <a:spLocks noGrp="1"/>
          </p:cNvSpPr>
          <p:nvPr>
            <p:ph type="body" sz="quarter" idx="3"/>
          </p:nvPr>
        </p:nvSpPr>
        <p:spPr>
          <a:xfrm>
            <a:off x="666750" y="4687888"/>
            <a:ext cx="5335588" cy="444023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E4955E6-0274-486D-B35D-09B86A3BC906}"/>
              </a:ext>
            </a:extLst>
          </p:cNvPr>
          <p:cNvSpPr>
            <a:spLocks noGrp="1"/>
          </p:cNvSpPr>
          <p:nvPr>
            <p:ph type="ftr" sz="quarter" idx="4"/>
          </p:nvPr>
        </p:nvSpPr>
        <p:spPr>
          <a:xfrm>
            <a:off x="0" y="9372600"/>
            <a:ext cx="2889250" cy="493713"/>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65D6B48E-A9E5-4BCF-949C-8956E20D3576}"/>
              </a:ext>
            </a:extLst>
          </p:cNvPr>
          <p:cNvSpPr>
            <a:spLocks noGrp="1"/>
          </p:cNvSpPr>
          <p:nvPr>
            <p:ph type="sldNum" sz="quarter" idx="5"/>
          </p:nvPr>
        </p:nvSpPr>
        <p:spPr>
          <a:xfrm>
            <a:off x="3778250" y="9372600"/>
            <a:ext cx="2889250"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843F2E3-2D38-4D35-AF85-DB15B7D13C5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57C5447-9BA2-4D8D-BB22-C850487C8D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9AE930F-F0A4-442C-BA2A-0EE708787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3556" name="Slide Number Placeholder 3">
            <a:extLst>
              <a:ext uri="{FF2B5EF4-FFF2-40B4-BE49-F238E27FC236}">
                <a16:creationId xmlns:a16="http://schemas.microsoft.com/office/drawing/2014/main" id="{7B716B66-02AF-4A55-B0FA-A4C3171751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18AA30B-59F7-475F-8007-CDE96AD00E13}" type="slidenum">
              <a:rPr lang="en-GB" altLang="en-US">
                <a:latin typeface="Tahoma" panose="020B0604030504040204" pitchFamily="34" charset="0"/>
              </a:rPr>
              <a:pPr eaLnBrk="1" hangingPunct="1">
                <a:spcBef>
                  <a:spcPct val="0"/>
                </a:spcBef>
              </a:pPr>
              <a:t>1</a:t>
            </a:fld>
            <a:endParaRPr lang="en-GB" altLang="en-US">
              <a:latin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43F2E3-2D38-4D35-AF85-DB15B7D13C57}" type="slidenum">
              <a:rPr lang="en-GB" altLang="en-US" smtClean="0"/>
              <a:pPr/>
              <a:t>18</a:t>
            </a:fld>
            <a:endParaRPr lang="en-GB" altLang="en-US"/>
          </a:p>
        </p:txBody>
      </p:sp>
    </p:spTree>
    <p:extLst>
      <p:ext uri="{BB962C8B-B14F-4D97-AF65-F5344CB8AC3E}">
        <p14:creationId xmlns:p14="http://schemas.microsoft.com/office/powerpoint/2010/main" val="3754678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43F2E3-2D38-4D35-AF85-DB15B7D13C57}" type="slidenum">
              <a:rPr lang="en-GB" altLang="en-US" smtClean="0"/>
              <a:pPr/>
              <a:t>2</a:t>
            </a:fld>
            <a:endParaRPr lang="en-GB" altLang="en-US"/>
          </a:p>
        </p:txBody>
      </p:sp>
    </p:spTree>
    <p:extLst>
      <p:ext uri="{BB962C8B-B14F-4D97-AF65-F5344CB8AC3E}">
        <p14:creationId xmlns:p14="http://schemas.microsoft.com/office/powerpoint/2010/main" val="3060182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97D1026-690C-4949-B326-73CD735295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8F7EC86-18ED-4D27-937F-E450507E5B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5604" name="Slide Number Placeholder 3">
            <a:extLst>
              <a:ext uri="{FF2B5EF4-FFF2-40B4-BE49-F238E27FC236}">
                <a16:creationId xmlns:a16="http://schemas.microsoft.com/office/drawing/2014/main" id="{17A9E993-2D04-4010-8DEB-6A18363D3F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F429C48-1141-4251-85DB-DB222DF15659}" type="slidenum">
              <a:rPr lang="en-GB" altLang="en-US">
                <a:latin typeface="Tahoma" panose="020B0604030504040204" pitchFamily="34" charset="0"/>
              </a:rPr>
              <a:pPr eaLnBrk="1" hangingPunct="1">
                <a:spcBef>
                  <a:spcPct val="0"/>
                </a:spcBef>
              </a:pPr>
              <a:t>8</a:t>
            </a:fld>
            <a:endParaRPr lang="en-GB" altLang="en-US">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2F6A8D7-71FA-451E-A5CA-CB936DA9A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2316A1B-9CF7-476C-9019-3C60B9D031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7652" name="Slide Number Placeholder 3">
            <a:extLst>
              <a:ext uri="{FF2B5EF4-FFF2-40B4-BE49-F238E27FC236}">
                <a16:creationId xmlns:a16="http://schemas.microsoft.com/office/drawing/2014/main" id="{3871E03F-F6E2-4CCD-947E-F30FAF2752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3C07100-1D5A-4600-B670-6FEA5BBA05E3}" type="slidenum">
              <a:rPr lang="en-GB" altLang="en-US">
                <a:latin typeface="Tahoma" panose="020B0604030504040204" pitchFamily="34" charset="0"/>
              </a:rPr>
              <a:pPr eaLnBrk="1" hangingPunct="1">
                <a:spcBef>
                  <a:spcPct val="0"/>
                </a:spcBef>
              </a:pPr>
              <a:t>9</a:t>
            </a:fld>
            <a:endParaRPr lang="en-GB"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D0A20EF-FA85-4848-A0E8-0C2F17C011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95D2EAF-C2DE-45EC-843B-8D4B126ECE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8676" name="Slide Number Placeholder 3">
            <a:extLst>
              <a:ext uri="{FF2B5EF4-FFF2-40B4-BE49-F238E27FC236}">
                <a16:creationId xmlns:a16="http://schemas.microsoft.com/office/drawing/2014/main" id="{C7CD7779-7520-4213-9DE0-79F2740CBD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EC07960-6FCA-4095-8C6D-D2D95894E869}" type="slidenum">
              <a:rPr lang="en-GB" altLang="en-US">
                <a:latin typeface="Tahoma" panose="020B0604030504040204" pitchFamily="34" charset="0"/>
              </a:rPr>
              <a:pPr eaLnBrk="1" hangingPunct="1">
                <a:spcBef>
                  <a:spcPct val="0"/>
                </a:spcBef>
              </a:pPr>
              <a:t>10</a:t>
            </a:fld>
            <a:endParaRPr lang="en-GB" altLang="en-US">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712F80-26A7-4B95-B6A1-AA7A5896EA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1927E64-4AFF-4E2A-B857-DC64B077417D}"/>
              </a:ext>
            </a:extLst>
          </p:cNvPr>
          <p:cNvSpPr>
            <a:spLocks noGrp="1"/>
          </p:cNvSpPr>
          <p:nvPr>
            <p:ph type="body" idx="1"/>
          </p:nvPr>
        </p:nvSpPr>
        <p:spPr/>
        <p:txBody>
          <a:bodyPr>
            <a:normAutofit/>
          </a:bodyPr>
          <a:lstStyle/>
          <a:p>
            <a:pPr eaLnBrk="1" fontAlgn="auto" hangingPunct="1">
              <a:spcBef>
                <a:spcPts val="0"/>
              </a:spcBef>
              <a:spcAft>
                <a:spcPts val="0"/>
              </a:spcAft>
              <a:defRPr/>
            </a:pPr>
            <a:endParaRPr lang="en-GB" dirty="0"/>
          </a:p>
        </p:txBody>
      </p:sp>
      <p:sp>
        <p:nvSpPr>
          <p:cNvPr id="29700" name="Slide Number Placeholder 3">
            <a:extLst>
              <a:ext uri="{FF2B5EF4-FFF2-40B4-BE49-F238E27FC236}">
                <a16:creationId xmlns:a16="http://schemas.microsoft.com/office/drawing/2014/main" id="{391C8BBE-4BF5-42E1-A575-E2BD0F08E2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096DDE7-F5F2-4799-9575-314D9E2B11CE}" type="slidenum">
              <a:rPr lang="en-GB" altLang="en-US">
                <a:latin typeface="Tahoma" panose="020B0604030504040204" pitchFamily="34" charset="0"/>
              </a:rPr>
              <a:pPr eaLnBrk="1" hangingPunct="1">
                <a:spcBef>
                  <a:spcPct val="0"/>
                </a:spcBef>
              </a:pPr>
              <a:t>11</a:t>
            </a:fld>
            <a:endParaRPr lang="en-GB" altLang="en-US">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4333436-5852-4944-BA04-D66336FBAC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A95F9A4-D844-4D5B-A2D5-3AF827C71D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30724" name="Slide Number Placeholder 3">
            <a:extLst>
              <a:ext uri="{FF2B5EF4-FFF2-40B4-BE49-F238E27FC236}">
                <a16:creationId xmlns:a16="http://schemas.microsoft.com/office/drawing/2014/main" id="{C904E000-79B6-41D2-94D3-3D24793DA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048255B-4125-4604-AA27-74D4C7C521AF}" type="slidenum">
              <a:rPr lang="en-GB" altLang="en-US">
                <a:latin typeface="Tahoma" panose="020B0604030504040204" pitchFamily="34" charset="0"/>
              </a:rPr>
              <a:pPr eaLnBrk="1" hangingPunct="1">
                <a:spcBef>
                  <a:spcPct val="0"/>
                </a:spcBef>
              </a:pPr>
              <a:t>15</a:t>
            </a:fld>
            <a:endParaRPr lang="en-GB" altLang="en-US">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F58B51-EA4B-477E-A915-404102AF9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53BB3FB-B9F1-478F-A3D9-AB37A53FE1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31748" name="Slide Number Placeholder 3">
            <a:extLst>
              <a:ext uri="{FF2B5EF4-FFF2-40B4-BE49-F238E27FC236}">
                <a16:creationId xmlns:a16="http://schemas.microsoft.com/office/drawing/2014/main" id="{12334670-08FD-4B8D-AB64-E34533A254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3F9C187-43E2-427C-BCA9-79A86F045DCF}" type="slidenum">
              <a:rPr lang="en-GB" altLang="en-US">
                <a:latin typeface="Tahoma" panose="020B0604030504040204" pitchFamily="34" charset="0"/>
              </a:rPr>
              <a:pPr eaLnBrk="1" hangingPunct="1">
                <a:spcBef>
                  <a:spcPct val="0"/>
                </a:spcBef>
              </a:pPr>
              <a:t>16</a:t>
            </a:fld>
            <a:endParaRPr lang="en-GB" altLang="en-US">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F58B51-EA4B-477E-A915-404102AF9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53BB3FB-B9F1-478F-A3D9-AB37A53FE1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31748" name="Slide Number Placeholder 3">
            <a:extLst>
              <a:ext uri="{FF2B5EF4-FFF2-40B4-BE49-F238E27FC236}">
                <a16:creationId xmlns:a16="http://schemas.microsoft.com/office/drawing/2014/main" id="{12334670-08FD-4B8D-AB64-E34533A254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3F9C187-43E2-427C-BCA9-79A86F045DCF}" type="slidenum">
              <a:rPr lang="en-GB" altLang="en-US">
                <a:latin typeface="Tahoma" panose="020B0604030504040204" pitchFamily="34" charset="0"/>
              </a:rPr>
              <a:pPr eaLnBrk="1" hangingPunct="1">
                <a:spcBef>
                  <a:spcPct val="0"/>
                </a:spcBef>
              </a:pPr>
              <a:t>17</a:t>
            </a:fld>
            <a:endParaRPr lang="en-GB" altLang="en-US">
              <a:latin typeface="Tahoma" panose="020B0604030504040204" pitchFamily="34" charset="0"/>
            </a:endParaRPr>
          </a:p>
        </p:txBody>
      </p:sp>
    </p:spTree>
    <p:extLst>
      <p:ext uri="{BB962C8B-B14F-4D97-AF65-F5344CB8AC3E}">
        <p14:creationId xmlns:p14="http://schemas.microsoft.com/office/powerpoint/2010/main" val="347412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581AE10F-3C46-4040-BD23-96708D876541}" type="slidenum">
              <a:rPr lang="en-GB" altLang="en-US" smtClean="0"/>
              <a:pPr/>
              <a:t>‹#›</a:t>
            </a:fld>
            <a:endParaRPr lang="en-GB" altLang="en-US"/>
          </a:p>
        </p:txBody>
      </p:sp>
    </p:spTree>
    <p:extLst>
      <p:ext uri="{BB962C8B-B14F-4D97-AF65-F5344CB8AC3E}">
        <p14:creationId xmlns:p14="http://schemas.microsoft.com/office/powerpoint/2010/main" val="54752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4CB6FF3C-7670-43FF-B406-0E246AFC89ED}" type="slidenum">
              <a:rPr lang="en-GB" altLang="en-US" smtClean="0"/>
              <a:pPr/>
              <a:t>‹#›</a:t>
            </a:fld>
            <a:endParaRPr lang="en-GB" altLang="en-US"/>
          </a:p>
        </p:txBody>
      </p:sp>
    </p:spTree>
    <p:extLst>
      <p:ext uri="{BB962C8B-B14F-4D97-AF65-F5344CB8AC3E}">
        <p14:creationId xmlns:p14="http://schemas.microsoft.com/office/powerpoint/2010/main" val="115424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C1403255-BBD5-4B70-AA7C-3639BA2B5FA8}" type="slidenum">
              <a:rPr lang="en-GB" altLang="en-US" smtClean="0"/>
              <a:pPr/>
              <a:t>‹#›</a:t>
            </a:fld>
            <a:endParaRPr lang="en-GB" altLang="en-US"/>
          </a:p>
        </p:txBody>
      </p:sp>
    </p:spTree>
    <p:extLst>
      <p:ext uri="{BB962C8B-B14F-4D97-AF65-F5344CB8AC3E}">
        <p14:creationId xmlns:p14="http://schemas.microsoft.com/office/powerpoint/2010/main" val="261609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792073F-D5F7-4DC5-9F3F-0D596EDF026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7332F48-CE73-41A1-BAD3-83D303E16F6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2A88156-7249-4BF3-8907-FA27BF0CC47B}"/>
              </a:ext>
            </a:extLst>
          </p:cNvPr>
          <p:cNvSpPr>
            <a:spLocks noGrp="1" noChangeArrowheads="1"/>
          </p:cNvSpPr>
          <p:nvPr>
            <p:ph type="sldNum" sz="quarter" idx="12"/>
          </p:nvPr>
        </p:nvSpPr>
        <p:spPr>
          <a:ln/>
        </p:spPr>
        <p:txBody>
          <a:bodyPr/>
          <a:lstStyle>
            <a:lvl1pPr>
              <a:defRPr/>
            </a:lvl1pPr>
          </a:lstStyle>
          <a:p>
            <a:fld id="{25E29D40-734D-4E75-A6E3-8AB9FE82E435}" type="slidenum">
              <a:rPr lang="en-GB" altLang="en-US"/>
              <a:pPr/>
              <a:t>‹#›</a:t>
            </a:fld>
            <a:endParaRPr lang="en-GB" altLang="en-US"/>
          </a:p>
        </p:txBody>
      </p:sp>
    </p:spTree>
    <p:extLst>
      <p:ext uri="{BB962C8B-B14F-4D97-AF65-F5344CB8AC3E}">
        <p14:creationId xmlns:p14="http://schemas.microsoft.com/office/powerpoint/2010/main" val="3561326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05000"/>
            <a:ext cx="8229600" cy="4114800"/>
          </a:xfrm>
        </p:spPr>
        <p:txBody>
          <a:bodyPr/>
          <a:lstStyle/>
          <a:p>
            <a:pPr lvl="0"/>
            <a:endParaRPr lang="en-GB" noProof="0"/>
          </a:p>
        </p:txBody>
      </p:sp>
      <p:sp>
        <p:nvSpPr>
          <p:cNvPr id="4" name="Rectangle 4">
            <a:extLst>
              <a:ext uri="{FF2B5EF4-FFF2-40B4-BE49-F238E27FC236}">
                <a16:creationId xmlns:a16="http://schemas.microsoft.com/office/drawing/2014/main" id="{B6D614A2-1485-4AD9-950F-782D4FEE0F1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F85427B-E476-4CD4-9172-800C0D5FD6E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1309B99-5CE1-417C-B713-191D44ED6682}"/>
              </a:ext>
            </a:extLst>
          </p:cNvPr>
          <p:cNvSpPr>
            <a:spLocks noGrp="1" noChangeArrowheads="1"/>
          </p:cNvSpPr>
          <p:nvPr>
            <p:ph type="sldNum" sz="quarter" idx="12"/>
          </p:nvPr>
        </p:nvSpPr>
        <p:spPr>
          <a:ln/>
        </p:spPr>
        <p:txBody>
          <a:bodyPr/>
          <a:lstStyle>
            <a:lvl1pPr>
              <a:defRPr/>
            </a:lvl1pPr>
          </a:lstStyle>
          <a:p>
            <a:fld id="{AEC9072D-94B8-402C-9982-16DDDA8E5B8E}" type="slidenum">
              <a:rPr lang="en-GB" altLang="en-US"/>
              <a:pPr/>
              <a:t>‹#›</a:t>
            </a:fld>
            <a:endParaRPr lang="en-GB" altLang="en-US"/>
          </a:p>
        </p:txBody>
      </p:sp>
    </p:spTree>
    <p:extLst>
      <p:ext uri="{BB962C8B-B14F-4D97-AF65-F5344CB8AC3E}">
        <p14:creationId xmlns:p14="http://schemas.microsoft.com/office/powerpoint/2010/main" val="140795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050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038600"/>
            <a:ext cx="4038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a:extLst>
              <a:ext uri="{FF2B5EF4-FFF2-40B4-BE49-F238E27FC236}">
                <a16:creationId xmlns:a16="http://schemas.microsoft.com/office/drawing/2014/main" id="{3CD4913E-8FBE-4DF1-BF5B-6B14FE782C53}"/>
              </a:ext>
            </a:extLst>
          </p:cNvPr>
          <p:cNvSpPr>
            <a:spLocks noGrp="1" noChangeArrowheads="1"/>
          </p:cNvSpPr>
          <p:nvPr>
            <p:ph type="dt" sz="half" idx="10"/>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424D7A3D-5EF0-42FC-8C1A-0582D92E2DB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8" name="Rectangle 6">
            <a:extLst>
              <a:ext uri="{FF2B5EF4-FFF2-40B4-BE49-F238E27FC236}">
                <a16:creationId xmlns:a16="http://schemas.microsoft.com/office/drawing/2014/main" id="{1F9606BE-6F28-498F-83D8-AE4720BDC9D9}"/>
              </a:ext>
            </a:extLst>
          </p:cNvPr>
          <p:cNvSpPr>
            <a:spLocks noGrp="1" noChangeArrowheads="1"/>
          </p:cNvSpPr>
          <p:nvPr>
            <p:ph type="sldNum" sz="quarter" idx="12"/>
          </p:nvPr>
        </p:nvSpPr>
        <p:spPr>
          <a:ln/>
        </p:spPr>
        <p:txBody>
          <a:bodyPr/>
          <a:lstStyle>
            <a:lvl1pPr>
              <a:defRPr/>
            </a:lvl1pPr>
          </a:lstStyle>
          <a:p>
            <a:fld id="{A09DB5F1-3545-4F02-9F2C-A43278ADC507}" type="slidenum">
              <a:rPr lang="en-GB" altLang="en-US"/>
              <a:pPr/>
              <a:t>‹#›</a:t>
            </a:fld>
            <a:endParaRPr lang="en-GB" altLang="en-US"/>
          </a:p>
        </p:txBody>
      </p:sp>
    </p:spTree>
    <p:extLst>
      <p:ext uri="{BB962C8B-B14F-4D97-AF65-F5344CB8AC3E}">
        <p14:creationId xmlns:p14="http://schemas.microsoft.com/office/powerpoint/2010/main" val="203611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895DDB1-27A2-4912-BAE5-AF43D321D529}" type="slidenum">
              <a:rPr lang="en-GB" altLang="en-US" smtClean="0"/>
              <a:pPr/>
              <a:t>‹#›</a:t>
            </a:fld>
            <a:endParaRPr lang="en-GB" altLang="en-US"/>
          </a:p>
        </p:txBody>
      </p:sp>
    </p:spTree>
    <p:extLst>
      <p:ext uri="{BB962C8B-B14F-4D97-AF65-F5344CB8AC3E}">
        <p14:creationId xmlns:p14="http://schemas.microsoft.com/office/powerpoint/2010/main" val="122175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2CC69B3A-C421-4652-87E7-71564BCDFD18}" type="slidenum">
              <a:rPr lang="en-GB" altLang="en-US" smtClean="0"/>
              <a:pPr/>
              <a:t>‹#›</a:t>
            </a:fld>
            <a:endParaRPr lang="en-GB" altLang="en-US"/>
          </a:p>
        </p:txBody>
      </p:sp>
    </p:spTree>
    <p:extLst>
      <p:ext uri="{BB962C8B-B14F-4D97-AF65-F5344CB8AC3E}">
        <p14:creationId xmlns:p14="http://schemas.microsoft.com/office/powerpoint/2010/main" val="272747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4F2D6C1D-ADB4-43F2-AC02-7B288449F712}" type="slidenum">
              <a:rPr lang="en-GB" altLang="en-US" smtClean="0"/>
              <a:pPr/>
              <a:t>‹#›</a:t>
            </a:fld>
            <a:endParaRPr lang="en-GB" altLang="en-US"/>
          </a:p>
        </p:txBody>
      </p:sp>
    </p:spTree>
    <p:extLst>
      <p:ext uri="{BB962C8B-B14F-4D97-AF65-F5344CB8AC3E}">
        <p14:creationId xmlns:p14="http://schemas.microsoft.com/office/powerpoint/2010/main" val="216032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C9152480-1994-4811-9640-DDDB4D00165A}" type="slidenum">
              <a:rPr lang="en-GB" altLang="en-US" smtClean="0"/>
              <a:pPr/>
              <a:t>‹#›</a:t>
            </a:fld>
            <a:endParaRPr lang="en-GB" altLang="en-US"/>
          </a:p>
        </p:txBody>
      </p:sp>
    </p:spTree>
    <p:extLst>
      <p:ext uri="{BB962C8B-B14F-4D97-AF65-F5344CB8AC3E}">
        <p14:creationId xmlns:p14="http://schemas.microsoft.com/office/powerpoint/2010/main" val="148333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6E5BF0B6-FC54-42F2-A491-BC9E49648D92}" type="slidenum">
              <a:rPr lang="en-GB" altLang="en-US" smtClean="0"/>
              <a:pPr/>
              <a:t>‹#›</a:t>
            </a:fld>
            <a:endParaRPr lang="en-GB" altLang="en-US"/>
          </a:p>
        </p:txBody>
      </p:sp>
    </p:spTree>
    <p:extLst>
      <p:ext uri="{BB962C8B-B14F-4D97-AF65-F5344CB8AC3E}">
        <p14:creationId xmlns:p14="http://schemas.microsoft.com/office/powerpoint/2010/main" val="254487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D148461A-B08E-4870-931F-9062FEFD8C38}" type="slidenum">
              <a:rPr lang="en-GB" altLang="en-US" smtClean="0"/>
              <a:pPr/>
              <a:t>‹#›</a:t>
            </a:fld>
            <a:endParaRPr lang="en-GB" altLang="en-US"/>
          </a:p>
        </p:txBody>
      </p:sp>
    </p:spTree>
    <p:extLst>
      <p:ext uri="{BB962C8B-B14F-4D97-AF65-F5344CB8AC3E}">
        <p14:creationId xmlns:p14="http://schemas.microsoft.com/office/powerpoint/2010/main" val="389129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132F6C41-BACC-44D7-A9F5-6E93B757905B}" type="slidenum">
              <a:rPr lang="en-GB" altLang="en-US" smtClean="0"/>
              <a:pPr/>
              <a:t>‹#›</a:t>
            </a:fld>
            <a:endParaRPr lang="en-GB" altLang="en-US"/>
          </a:p>
        </p:txBody>
      </p:sp>
    </p:spTree>
    <p:extLst>
      <p:ext uri="{BB962C8B-B14F-4D97-AF65-F5344CB8AC3E}">
        <p14:creationId xmlns:p14="http://schemas.microsoft.com/office/powerpoint/2010/main" val="209470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BC97FF68-A050-4433-A358-5DDCB0048B28}" type="slidenum">
              <a:rPr lang="en-GB" altLang="en-US" smtClean="0"/>
              <a:pPr/>
              <a:t>‹#›</a:t>
            </a:fld>
            <a:endParaRPr lang="en-GB" altLang="en-US"/>
          </a:p>
        </p:txBody>
      </p:sp>
    </p:spTree>
    <p:extLst>
      <p:ext uri="{BB962C8B-B14F-4D97-AF65-F5344CB8AC3E}">
        <p14:creationId xmlns:p14="http://schemas.microsoft.com/office/powerpoint/2010/main" val="37813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8C9C2-C943-4528-AF7F-667E965E82EE}" type="slidenum">
              <a:rPr lang="en-GB" altLang="en-US" smtClean="0"/>
              <a:pPr/>
              <a:t>‹#›</a:t>
            </a:fld>
            <a:endParaRPr lang="en-GB" altLang="en-US"/>
          </a:p>
        </p:txBody>
      </p:sp>
    </p:spTree>
    <p:extLst>
      <p:ext uri="{BB962C8B-B14F-4D97-AF65-F5344CB8AC3E}">
        <p14:creationId xmlns:p14="http://schemas.microsoft.com/office/powerpoint/2010/main" val="266235656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https://smilecounselling.org.uk/videos-apps/" TargetMode="External"/><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hyperlink" Target="https://infograph.venngage.com/pl/sEk6SRR7XtE" TargetMode="External"/><Relationship Id="rId4" Type="http://schemas.openxmlformats.org/officeDocument/2006/relationships/hyperlink" Target="https://jyhs.westlothian.org.uk/article/49375/Wellbe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gif"/><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wmf"/><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gif"/><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12.wmf"/><Relationship Id="rId5" Type="http://schemas.openxmlformats.org/officeDocument/2006/relationships/image" Target="../media/image11.gif"/><Relationship Id="rId10" Type="http://schemas.openxmlformats.org/officeDocument/2006/relationships/image" Target="../media/image3.png"/><Relationship Id="rId4" Type="http://schemas.openxmlformats.org/officeDocument/2006/relationships/image" Target="../media/image10.wmf"/><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5890108-2920-4821-AFBF-951B0ACA4B6C}"/>
              </a:ext>
            </a:extLst>
          </p:cNvPr>
          <p:cNvSpPr>
            <a:spLocks noGrp="1" noChangeArrowheads="1"/>
          </p:cNvSpPr>
          <p:nvPr>
            <p:ph type="ctrTitle"/>
          </p:nvPr>
        </p:nvSpPr>
        <p:spPr>
          <a:xfrm>
            <a:off x="685800" y="419100"/>
            <a:ext cx="7772400" cy="1065684"/>
          </a:xfrm>
        </p:spPr>
        <p:txBody>
          <a:bodyPr/>
          <a:lstStyle/>
          <a:p>
            <a:pPr eaLnBrk="1" hangingPunct="1">
              <a:defRPr/>
            </a:pPr>
            <a:r>
              <a:rPr lang="en-GB" dirty="0">
                <a:solidFill>
                  <a:srgbClr val="7030A0"/>
                </a:solidFill>
              </a:rPr>
              <a:t>Stress Busters!</a:t>
            </a:r>
          </a:p>
        </p:txBody>
      </p:sp>
      <p:sp>
        <p:nvSpPr>
          <p:cNvPr id="4099" name="Rectangle 3">
            <a:extLst>
              <a:ext uri="{FF2B5EF4-FFF2-40B4-BE49-F238E27FC236}">
                <a16:creationId xmlns:a16="http://schemas.microsoft.com/office/drawing/2014/main" id="{B37B8A92-C201-44B9-8462-BBF952ABED4C}"/>
              </a:ext>
            </a:extLst>
          </p:cNvPr>
          <p:cNvSpPr>
            <a:spLocks noGrp="1" noChangeArrowheads="1"/>
          </p:cNvSpPr>
          <p:nvPr>
            <p:ph type="subTitle" idx="1"/>
          </p:nvPr>
        </p:nvSpPr>
        <p:spPr>
          <a:xfrm>
            <a:off x="540668" y="4762733"/>
            <a:ext cx="8062664" cy="2154902"/>
          </a:xfrm>
        </p:spPr>
        <p:txBody>
          <a:bodyPr>
            <a:normAutofit/>
          </a:bodyPr>
          <a:lstStyle/>
          <a:p>
            <a:pPr eaLnBrk="1" hangingPunct="1">
              <a:lnSpc>
                <a:spcPct val="80000"/>
              </a:lnSpc>
              <a:buFontTx/>
              <a:buChar char="•"/>
              <a:defRPr/>
            </a:pPr>
            <a:r>
              <a:rPr lang="en-GB" sz="2800" dirty="0"/>
              <a:t>Understand the nature of stress</a:t>
            </a:r>
          </a:p>
          <a:p>
            <a:pPr eaLnBrk="1" hangingPunct="1">
              <a:lnSpc>
                <a:spcPct val="80000"/>
              </a:lnSpc>
              <a:buFontTx/>
              <a:buChar char="•"/>
              <a:defRPr/>
            </a:pPr>
            <a:r>
              <a:rPr lang="en-GB" sz="2800" dirty="0"/>
              <a:t>Understand the impact of stress</a:t>
            </a:r>
          </a:p>
          <a:p>
            <a:pPr eaLnBrk="1" hangingPunct="1">
              <a:lnSpc>
                <a:spcPct val="80000"/>
              </a:lnSpc>
              <a:buFontTx/>
              <a:buChar char="•"/>
              <a:defRPr/>
            </a:pPr>
            <a:r>
              <a:rPr lang="en-GB" sz="2800" dirty="0"/>
              <a:t>Understand coping strategies to help deal with stress</a:t>
            </a:r>
          </a:p>
        </p:txBody>
      </p:sp>
      <p:pic>
        <p:nvPicPr>
          <p:cNvPr id="3076" name="Picture 6" descr="MC900437563[1]">
            <a:extLst>
              <a:ext uri="{FF2B5EF4-FFF2-40B4-BE49-F238E27FC236}">
                <a16:creationId xmlns:a16="http://schemas.microsoft.com/office/drawing/2014/main" id="{BB98107F-478B-4F12-B8F1-CF243287F0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620713"/>
            <a:ext cx="19431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D.F.W.M. | Brea's Ai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7098" y="1988840"/>
            <a:ext cx="2999944" cy="2249958"/>
          </a:xfrm>
          <a:prstGeom prst="rect">
            <a:avLst/>
          </a:prstGeom>
        </p:spPr>
      </p:pic>
      <p:pic>
        <p:nvPicPr>
          <p:cNvPr id="7" name="Picture 5" descr="JYHS Logo Purp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C832295-6374-4BD4-8A40-571936807767}"/>
              </a:ext>
            </a:extLst>
          </p:cNvPr>
          <p:cNvSpPr>
            <a:spLocks noGrp="1" noChangeArrowheads="1"/>
          </p:cNvSpPr>
          <p:nvPr>
            <p:ph type="title"/>
          </p:nvPr>
        </p:nvSpPr>
        <p:spPr/>
        <p:txBody>
          <a:bodyPr/>
          <a:lstStyle/>
          <a:p>
            <a:pPr algn="ctr" eaLnBrk="1" hangingPunct="1">
              <a:defRPr/>
            </a:pPr>
            <a:endParaRPr lang="en-GB" dirty="0">
              <a:solidFill>
                <a:srgbClr val="7030A0"/>
              </a:solidFill>
            </a:endParaRPr>
          </a:p>
        </p:txBody>
      </p:sp>
      <p:sp>
        <p:nvSpPr>
          <p:cNvPr id="43011" name="Rectangle 3">
            <a:extLst>
              <a:ext uri="{FF2B5EF4-FFF2-40B4-BE49-F238E27FC236}">
                <a16:creationId xmlns:a16="http://schemas.microsoft.com/office/drawing/2014/main" id="{F878BDE6-6697-4801-B33D-5EB15AF27911}"/>
              </a:ext>
            </a:extLst>
          </p:cNvPr>
          <p:cNvSpPr>
            <a:spLocks noGrp="1" noChangeArrowheads="1"/>
          </p:cNvSpPr>
          <p:nvPr>
            <p:ph idx="1"/>
          </p:nvPr>
        </p:nvSpPr>
        <p:spPr/>
        <p:txBody>
          <a:bodyPr/>
          <a:lstStyle/>
          <a:p>
            <a:pPr eaLnBrk="1" hangingPunct="1">
              <a:defRPr/>
            </a:pPr>
            <a:r>
              <a:rPr lang="en-GB" dirty="0"/>
              <a:t>Out of all of these coping mechanisms – which ones are positive?</a:t>
            </a:r>
          </a:p>
          <a:p>
            <a:pPr eaLnBrk="1" hangingPunct="1">
              <a:defRPr/>
            </a:pPr>
            <a:r>
              <a:rPr lang="en-GB" dirty="0"/>
              <a:t>Do the negative ones help to help or hinder stress?</a:t>
            </a:r>
          </a:p>
        </p:txBody>
      </p:sp>
      <p:pic>
        <p:nvPicPr>
          <p:cNvPr id="4" name="Picture 3" descr="Happiness Positive Emotions · Free image on Pixaba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7082" y="3344358"/>
            <a:ext cx="6609836" cy="2967541"/>
          </a:xfrm>
          <a:prstGeom prst="rect">
            <a:avLst/>
          </a:prstGeo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480B4E6-0DF8-466C-8FD6-725E17F3EC3A}"/>
              </a:ext>
            </a:extLst>
          </p:cNvPr>
          <p:cNvSpPr>
            <a:spLocks noGrp="1" noChangeArrowheads="1"/>
          </p:cNvSpPr>
          <p:nvPr>
            <p:ph type="title"/>
          </p:nvPr>
        </p:nvSpPr>
        <p:spPr/>
        <p:txBody>
          <a:bodyPr/>
          <a:lstStyle/>
          <a:p>
            <a:pPr algn="ctr" eaLnBrk="1" hangingPunct="1">
              <a:defRPr/>
            </a:pPr>
            <a:r>
              <a:rPr lang="en-GB" b="1" dirty="0">
                <a:solidFill>
                  <a:srgbClr val="7030A0"/>
                </a:solidFill>
              </a:rPr>
              <a:t>Positive Coping Strategies</a:t>
            </a:r>
          </a:p>
        </p:txBody>
      </p:sp>
      <p:sp>
        <p:nvSpPr>
          <p:cNvPr id="44035" name="Rectangle 3">
            <a:extLst>
              <a:ext uri="{FF2B5EF4-FFF2-40B4-BE49-F238E27FC236}">
                <a16:creationId xmlns:a16="http://schemas.microsoft.com/office/drawing/2014/main" id="{94532734-E4C0-4A24-A6B5-8AFAA04DC55B}"/>
              </a:ext>
            </a:extLst>
          </p:cNvPr>
          <p:cNvSpPr>
            <a:spLocks noGrp="1" noChangeArrowheads="1"/>
          </p:cNvSpPr>
          <p:nvPr>
            <p:ph idx="1"/>
          </p:nvPr>
        </p:nvSpPr>
        <p:spPr>
          <a:xfrm>
            <a:off x="628650" y="1825624"/>
            <a:ext cx="5815558" cy="4483695"/>
          </a:xfrm>
        </p:spPr>
        <p:txBody>
          <a:bodyPr/>
          <a:lstStyle/>
          <a:p>
            <a:pPr eaLnBrk="1" hangingPunct="1">
              <a:defRPr/>
            </a:pPr>
            <a:r>
              <a:rPr lang="en-GB" dirty="0"/>
              <a:t>Being more active </a:t>
            </a:r>
          </a:p>
          <a:p>
            <a:pPr eaLnBrk="1" hangingPunct="1">
              <a:defRPr/>
            </a:pPr>
            <a:r>
              <a:rPr lang="en-GB" dirty="0"/>
              <a:t>Reducing alcohol</a:t>
            </a:r>
          </a:p>
          <a:p>
            <a:pPr eaLnBrk="1" hangingPunct="1">
              <a:defRPr/>
            </a:pPr>
            <a:r>
              <a:rPr lang="en-GB" dirty="0"/>
              <a:t>Relaxation (CD)</a:t>
            </a:r>
          </a:p>
          <a:p>
            <a:pPr eaLnBrk="1" hangingPunct="1">
              <a:defRPr/>
            </a:pPr>
            <a:r>
              <a:rPr lang="en-GB" dirty="0"/>
              <a:t>Sleep</a:t>
            </a:r>
          </a:p>
          <a:p>
            <a:pPr eaLnBrk="1" hangingPunct="1">
              <a:defRPr/>
            </a:pPr>
            <a:r>
              <a:rPr lang="en-GB" dirty="0"/>
              <a:t>Being aware of negative thinking – Cognitive Behavioural Therapy (CBT) approach –Living Life to the Full (DVD)</a:t>
            </a:r>
          </a:p>
          <a:p>
            <a:pPr eaLnBrk="1" hangingPunct="1">
              <a:buFontTx/>
              <a:buNone/>
              <a:defRPr/>
            </a:pPr>
            <a:endParaRPr lang="en-GB" dirty="0"/>
          </a:p>
          <a:p>
            <a:pPr eaLnBrk="1" hangingPunct="1">
              <a:defRPr/>
            </a:pPr>
            <a:endParaRPr lang="en-GB" dirty="0"/>
          </a:p>
        </p:txBody>
      </p:sp>
      <p:pic>
        <p:nvPicPr>
          <p:cNvPr id="2" name="Picture 1" descr="HIV positive with a positive attitude - Panorama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1831506"/>
            <a:ext cx="2381250" cy="2381250"/>
          </a:xfrm>
          <a:prstGeom prst="rect">
            <a:avLst/>
          </a:prstGeo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144562A-60B9-4891-99FD-2D5F60A5F0D4}"/>
              </a:ext>
            </a:extLst>
          </p:cNvPr>
          <p:cNvSpPr>
            <a:spLocks noGrp="1" noChangeArrowheads="1"/>
          </p:cNvSpPr>
          <p:nvPr>
            <p:ph type="title"/>
          </p:nvPr>
        </p:nvSpPr>
        <p:spPr>
          <a:xfrm>
            <a:off x="1403648" y="365126"/>
            <a:ext cx="7111702" cy="1325563"/>
          </a:xfrm>
        </p:spPr>
        <p:txBody>
          <a:bodyPr/>
          <a:lstStyle/>
          <a:p>
            <a:pPr eaLnBrk="1" hangingPunct="1">
              <a:defRPr/>
            </a:pPr>
            <a:r>
              <a:rPr lang="en-GB" b="1" dirty="0">
                <a:solidFill>
                  <a:srgbClr val="7030A0"/>
                </a:solidFill>
              </a:rPr>
              <a:t>Positive Coping Strategies</a:t>
            </a:r>
          </a:p>
        </p:txBody>
      </p:sp>
      <p:sp>
        <p:nvSpPr>
          <p:cNvPr id="45059" name="Rectangle 3">
            <a:extLst>
              <a:ext uri="{FF2B5EF4-FFF2-40B4-BE49-F238E27FC236}">
                <a16:creationId xmlns:a16="http://schemas.microsoft.com/office/drawing/2014/main" id="{07FCA372-6077-4073-AAAF-74127D8E01E6}"/>
              </a:ext>
            </a:extLst>
          </p:cNvPr>
          <p:cNvSpPr>
            <a:spLocks noGrp="1" noChangeArrowheads="1"/>
          </p:cNvSpPr>
          <p:nvPr>
            <p:ph idx="1"/>
          </p:nvPr>
        </p:nvSpPr>
        <p:spPr>
          <a:xfrm>
            <a:off x="628650" y="1825624"/>
            <a:ext cx="5455518" cy="4627711"/>
          </a:xfrm>
        </p:spPr>
        <p:txBody>
          <a:bodyPr/>
          <a:lstStyle/>
          <a:p>
            <a:pPr eaLnBrk="1" hangingPunct="1">
              <a:lnSpc>
                <a:spcPct val="90000"/>
              </a:lnSpc>
              <a:defRPr/>
            </a:pPr>
            <a:r>
              <a:rPr lang="en-GB" dirty="0"/>
              <a:t>Take responsibility for improving physical and emotional wellbeing</a:t>
            </a:r>
          </a:p>
          <a:p>
            <a:pPr eaLnBrk="1" hangingPunct="1">
              <a:lnSpc>
                <a:spcPct val="90000"/>
              </a:lnSpc>
              <a:defRPr/>
            </a:pPr>
            <a:r>
              <a:rPr lang="en-GB" dirty="0"/>
              <a:t>Avoiding pitfalls by addressing negative attitudes that add to the stress your experiencing</a:t>
            </a:r>
          </a:p>
          <a:p>
            <a:pPr eaLnBrk="1" hangingPunct="1">
              <a:lnSpc>
                <a:spcPct val="90000"/>
              </a:lnSpc>
              <a:defRPr/>
            </a:pPr>
            <a:r>
              <a:rPr lang="en-GB" dirty="0"/>
              <a:t>Learning better communication skills to ease and improve relationship with managers and colleagues</a:t>
            </a:r>
          </a:p>
        </p:txBody>
      </p:sp>
      <p:pic>
        <p:nvPicPr>
          <p:cNvPr id="4" name="Picture 3" descr="HIV positive with a positive attitude - Panoram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831506"/>
            <a:ext cx="2381250" cy="2381250"/>
          </a:xfrm>
          <a:prstGeom prst="rect">
            <a:avLst/>
          </a:prstGeo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7CF6CE5-3CDE-4196-AD04-E2E1E3701C7F}"/>
              </a:ext>
            </a:extLst>
          </p:cNvPr>
          <p:cNvSpPr>
            <a:spLocks noGrp="1" noChangeArrowheads="1"/>
          </p:cNvSpPr>
          <p:nvPr>
            <p:ph type="title"/>
          </p:nvPr>
        </p:nvSpPr>
        <p:spPr>
          <a:xfrm>
            <a:off x="1547664" y="365126"/>
            <a:ext cx="6967686" cy="1325563"/>
          </a:xfrm>
        </p:spPr>
        <p:txBody>
          <a:bodyPr/>
          <a:lstStyle/>
          <a:p>
            <a:pPr eaLnBrk="1" hangingPunct="1">
              <a:defRPr/>
            </a:pPr>
            <a:r>
              <a:rPr lang="en-GB" b="1" dirty="0">
                <a:solidFill>
                  <a:srgbClr val="7030A0"/>
                </a:solidFill>
              </a:rPr>
              <a:t>Positive Coping Strategies</a:t>
            </a:r>
          </a:p>
        </p:txBody>
      </p:sp>
      <p:sp>
        <p:nvSpPr>
          <p:cNvPr id="46083" name="Rectangle 3">
            <a:extLst>
              <a:ext uri="{FF2B5EF4-FFF2-40B4-BE49-F238E27FC236}">
                <a16:creationId xmlns:a16="http://schemas.microsoft.com/office/drawing/2014/main" id="{A49BFB8C-D07D-4EC3-B8F3-8B36E0CFC3D5}"/>
              </a:ext>
            </a:extLst>
          </p:cNvPr>
          <p:cNvSpPr>
            <a:spLocks noGrp="1" noChangeArrowheads="1"/>
          </p:cNvSpPr>
          <p:nvPr>
            <p:ph idx="1"/>
          </p:nvPr>
        </p:nvSpPr>
        <p:spPr>
          <a:xfrm>
            <a:off x="628650" y="1825625"/>
            <a:ext cx="4591422" cy="4339679"/>
          </a:xfrm>
        </p:spPr>
        <p:txBody>
          <a:bodyPr/>
          <a:lstStyle/>
          <a:p>
            <a:pPr>
              <a:defRPr/>
            </a:pPr>
            <a:r>
              <a:rPr lang="en-GB" dirty="0"/>
              <a:t>Healthy food choices – low blood sugar makes you feel anxious an irritable, over eating can make you feel lethargic and sluggish.  Eat small but frequent meals to keep your energy up and avoid mood swings</a:t>
            </a:r>
          </a:p>
          <a:p>
            <a:pPr eaLnBrk="1" hangingPunct="1">
              <a:buFontTx/>
              <a:buNone/>
              <a:defRPr/>
            </a:pPr>
            <a:endParaRPr lang="en-GB" dirty="0"/>
          </a:p>
        </p:txBody>
      </p:sp>
      <p:pic>
        <p:nvPicPr>
          <p:cNvPr id="4" name="Picture 3" descr="HIV positive with a positive attitude - Panoram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439" y="2276872"/>
            <a:ext cx="2381250" cy="2381250"/>
          </a:xfrm>
          <a:prstGeom prst="rect">
            <a:avLst/>
          </a:prstGeo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6E20BF1-C3E1-4B5E-8850-21D98F64A06D}"/>
              </a:ext>
            </a:extLst>
          </p:cNvPr>
          <p:cNvSpPr>
            <a:spLocks noGrp="1" noChangeArrowheads="1"/>
          </p:cNvSpPr>
          <p:nvPr>
            <p:ph type="title"/>
          </p:nvPr>
        </p:nvSpPr>
        <p:spPr>
          <a:xfrm>
            <a:off x="1259632" y="365126"/>
            <a:ext cx="7255718" cy="1325563"/>
          </a:xfrm>
        </p:spPr>
        <p:txBody>
          <a:bodyPr/>
          <a:lstStyle/>
          <a:p>
            <a:pPr eaLnBrk="1" hangingPunct="1">
              <a:defRPr/>
            </a:pPr>
            <a:r>
              <a:rPr lang="en-GB" sz="4000" b="1" dirty="0">
                <a:solidFill>
                  <a:srgbClr val="7030A0"/>
                </a:solidFill>
              </a:rPr>
              <a:t>Time management tips to reduce stress</a:t>
            </a:r>
          </a:p>
        </p:txBody>
      </p:sp>
      <p:sp>
        <p:nvSpPr>
          <p:cNvPr id="47107" name="Rectangle 3">
            <a:extLst>
              <a:ext uri="{FF2B5EF4-FFF2-40B4-BE49-F238E27FC236}">
                <a16:creationId xmlns:a16="http://schemas.microsoft.com/office/drawing/2014/main" id="{C393B9CB-7232-4A48-957E-68FCD4E1F11F}"/>
              </a:ext>
            </a:extLst>
          </p:cNvPr>
          <p:cNvSpPr>
            <a:spLocks noGrp="1" noChangeArrowheads="1"/>
          </p:cNvSpPr>
          <p:nvPr>
            <p:ph idx="1"/>
          </p:nvPr>
        </p:nvSpPr>
        <p:spPr>
          <a:xfrm>
            <a:off x="628650" y="1825624"/>
            <a:ext cx="5527526" cy="4771727"/>
          </a:xfrm>
        </p:spPr>
        <p:txBody>
          <a:bodyPr/>
          <a:lstStyle/>
          <a:p>
            <a:pPr eaLnBrk="1" hangingPunct="1">
              <a:defRPr/>
            </a:pPr>
            <a:r>
              <a:rPr lang="en-GB" sz="2800" dirty="0"/>
              <a:t>Create a balanced schedule: - </a:t>
            </a:r>
            <a:r>
              <a:rPr lang="en-GB" sz="1800" dirty="0"/>
              <a:t>All work and no play is a recipe for burnout.  Find a balance between work, family life, social activities, solitary pursuits, daily responsibilities and downtime</a:t>
            </a:r>
          </a:p>
          <a:p>
            <a:pPr eaLnBrk="1" hangingPunct="1">
              <a:defRPr/>
            </a:pPr>
            <a:r>
              <a:rPr lang="en-GB" sz="2800" dirty="0"/>
              <a:t>Avoid  over committing yourself:- </a:t>
            </a:r>
            <a:r>
              <a:rPr lang="en-GB" sz="1800" dirty="0"/>
              <a:t>Avoid scheduling things back to back.  Distinguish between the ‘</a:t>
            </a:r>
            <a:r>
              <a:rPr lang="en-GB" sz="1800" dirty="0" err="1"/>
              <a:t>shoulds</a:t>
            </a:r>
            <a:r>
              <a:rPr lang="en-GB" sz="1800" dirty="0"/>
              <a:t>’ and the ‘musts’</a:t>
            </a:r>
          </a:p>
          <a:p>
            <a:pPr eaLnBrk="1" hangingPunct="1">
              <a:defRPr/>
            </a:pPr>
            <a:r>
              <a:rPr lang="en-GB" sz="2800" dirty="0"/>
              <a:t>Try to leave earlier in the morning:- </a:t>
            </a:r>
            <a:r>
              <a:rPr lang="en-GB" sz="1800" dirty="0"/>
              <a:t>avoid  adding  to your stress by running late!</a:t>
            </a:r>
          </a:p>
          <a:p>
            <a:pPr eaLnBrk="1" hangingPunct="1">
              <a:defRPr/>
            </a:pPr>
            <a:r>
              <a:rPr lang="en-GB" sz="2800" dirty="0"/>
              <a:t>Plan regular breaks:- </a:t>
            </a:r>
            <a:r>
              <a:rPr lang="en-GB" sz="2000" dirty="0"/>
              <a:t>take time out to recharge, clear your mind – you’ll be more productive and feel better!</a:t>
            </a:r>
          </a:p>
          <a:p>
            <a:pPr eaLnBrk="1" hangingPunct="1">
              <a:buFontTx/>
              <a:buNone/>
              <a:defRPr/>
            </a:pPr>
            <a:endParaRPr lang="en-GB" sz="1800" dirty="0"/>
          </a:p>
        </p:txBody>
      </p:sp>
      <p:pic>
        <p:nvPicPr>
          <p:cNvPr id="2" name="Picture 1" descr="Four days late … but He’s still on time | Laymanoint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212976"/>
            <a:ext cx="2624328" cy="2816352"/>
          </a:xfrm>
          <a:prstGeom prst="rect">
            <a:avLst/>
          </a:prstGeo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BDCE2D2-E10F-4BE3-983A-B05DA7478E12}"/>
              </a:ext>
            </a:extLst>
          </p:cNvPr>
          <p:cNvSpPr>
            <a:spLocks noGrp="1" noChangeArrowheads="1"/>
          </p:cNvSpPr>
          <p:nvPr>
            <p:ph type="title"/>
          </p:nvPr>
        </p:nvSpPr>
        <p:spPr>
          <a:xfrm>
            <a:off x="1187624" y="365126"/>
            <a:ext cx="7327726" cy="1325563"/>
          </a:xfrm>
        </p:spPr>
        <p:txBody>
          <a:bodyPr/>
          <a:lstStyle/>
          <a:p>
            <a:pPr eaLnBrk="1" hangingPunct="1">
              <a:defRPr/>
            </a:pPr>
            <a:r>
              <a:rPr lang="en-GB" sz="4000" b="1" dirty="0">
                <a:solidFill>
                  <a:srgbClr val="7030A0"/>
                </a:solidFill>
              </a:rPr>
              <a:t>Reduce stress by improving emotional intelligence</a:t>
            </a:r>
          </a:p>
        </p:txBody>
      </p:sp>
      <p:sp>
        <p:nvSpPr>
          <p:cNvPr id="48131" name="Rectangle 3">
            <a:extLst>
              <a:ext uri="{FF2B5EF4-FFF2-40B4-BE49-F238E27FC236}">
                <a16:creationId xmlns:a16="http://schemas.microsoft.com/office/drawing/2014/main" id="{F6B83120-5D1E-48EF-A317-CB6B5D19D2D2}"/>
              </a:ext>
            </a:extLst>
          </p:cNvPr>
          <p:cNvSpPr>
            <a:spLocks noGrp="1" noChangeArrowheads="1"/>
          </p:cNvSpPr>
          <p:nvPr>
            <p:ph idx="1"/>
          </p:nvPr>
        </p:nvSpPr>
        <p:spPr>
          <a:xfrm>
            <a:off x="440085" y="1690689"/>
            <a:ext cx="5356051" cy="4966127"/>
          </a:xfrm>
        </p:spPr>
        <p:txBody>
          <a:bodyPr>
            <a:normAutofit/>
          </a:bodyPr>
          <a:lstStyle/>
          <a:p>
            <a:pPr eaLnBrk="1" hangingPunct="1">
              <a:defRPr/>
            </a:pPr>
            <a:r>
              <a:rPr lang="en-GB" b="1" dirty="0">
                <a:solidFill>
                  <a:srgbClr val="7030A0"/>
                </a:solidFill>
              </a:rPr>
              <a:t>Self Awareness </a:t>
            </a:r>
            <a:r>
              <a:rPr lang="en-GB" dirty="0"/>
              <a:t>– </a:t>
            </a:r>
            <a:r>
              <a:rPr lang="en-GB" sz="2000" dirty="0"/>
              <a:t>the ability to recognise your emotions and their impact on yourself and others</a:t>
            </a:r>
          </a:p>
          <a:p>
            <a:pPr eaLnBrk="1" hangingPunct="1">
              <a:defRPr/>
            </a:pPr>
            <a:r>
              <a:rPr lang="en-GB" b="1" dirty="0">
                <a:solidFill>
                  <a:srgbClr val="7030A0"/>
                </a:solidFill>
              </a:rPr>
              <a:t>Self-management</a:t>
            </a:r>
            <a:r>
              <a:rPr lang="en-GB" dirty="0">
                <a:solidFill>
                  <a:srgbClr val="7030A0"/>
                </a:solidFill>
              </a:rPr>
              <a:t>-</a:t>
            </a:r>
            <a:r>
              <a:rPr lang="en-GB" dirty="0"/>
              <a:t> </a:t>
            </a:r>
            <a:r>
              <a:rPr lang="en-GB" sz="2000" dirty="0"/>
              <a:t>the ability to control your emotions and behaviour to adapt to changing circumstances</a:t>
            </a:r>
          </a:p>
          <a:p>
            <a:pPr eaLnBrk="1" hangingPunct="1">
              <a:defRPr/>
            </a:pPr>
            <a:r>
              <a:rPr lang="en-GB" b="1" dirty="0">
                <a:solidFill>
                  <a:srgbClr val="7030A0"/>
                </a:solidFill>
              </a:rPr>
              <a:t>Social Awareness- </a:t>
            </a:r>
            <a:r>
              <a:rPr lang="en-GB" sz="2400" dirty="0"/>
              <a:t>the ability to sense, understand, react to others emotions and feel comfortable socially</a:t>
            </a:r>
          </a:p>
          <a:p>
            <a:pPr eaLnBrk="1" hangingPunct="1">
              <a:defRPr/>
            </a:pPr>
            <a:r>
              <a:rPr lang="en-GB" b="1" dirty="0">
                <a:solidFill>
                  <a:srgbClr val="7030A0"/>
                </a:solidFill>
              </a:rPr>
              <a:t>Relationship management </a:t>
            </a:r>
            <a:r>
              <a:rPr lang="en-GB" dirty="0"/>
              <a:t>– </a:t>
            </a:r>
            <a:r>
              <a:rPr lang="en-GB" sz="2000" dirty="0"/>
              <a:t>the ability to inspire, influence and connect to others and manage conflict</a:t>
            </a:r>
            <a:endParaRPr lang="en-GB" dirty="0"/>
          </a:p>
        </p:txBody>
      </p:sp>
      <p:pic>
        <p:nvPicPr>
          <p:cNvPr id="2" name="Picture 1" descr="Fil:Smiling baby.jp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3599" y="3573016"/>
            <a:ext cx="3121152" cy="2075688"/>
          </a:xfrm>
          <a:prstGeom prst="rect">
            <a:avLst/>
          </a:prstGeo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2B9F23E-C4B9-4A05-9D71-B2D2E6A32A89}"/>
              </a:ext>
            </a:extLst>
          </p:cNvPr>
          <p:cNvSpPr>
            <a:spLocks noGrp="1" noChangeArrowheads="1"/>
          </p:cNvSpPr>
          <p:nvPr>
            <p:ph type="title"/>
          </p:nvPr>
        </p:nvSpPr>
        <p:spPr>
          <a:xfrm>
            <a:off x="971600" y="365126"/>
            <a:ext cx="7543750" cy="1325563"/>
          </a:xfrm>
        </p:spPr>
        <p:txBody>
          <a:bodyPr>
            <a:normAutofit fontScale="90000"/>
          </a:bodyPr>
          <a:lstStyle/>
          <a:p>
            <a:pPr algn="ctr" eaLnBrk="1" hangingPunct="1">
              <a:defRPr/>
            </a:pPr>
            <a:r>
              <a:rPr lang="en-GB" sz="4000" b="1" dirty="0">
                <a:solidFill>
                  <a:srgbClr val="7030A0"/>
                </a:solidFill>
              </a:rPr>
              <a:t>What one thing will you </a:t>
            </a:r>
            <a:r>
              <a:rPr lang="en-GB" sz="4000" b="1" dirty="0" smtClean="0">
                <a:solidFill>
                  <a:srgbClr val="7030A0"/>
                </a:solidFill>
              </a:rPr>
              <a:t>change when managing stress with your young person? </a:t>
            </a:r>
            <a:endParaRPr lang="en-GB" sz="4000" b="1" dirty="0">
              <a:solidFill>
                <a:srgbClr val="7030A0"/>
              </a:solidFill>
            </a:endParaRPr>
          </a:p>
        </p:txBody>
      </p:sp>
      <p:pic>
        <p:nvPicPr>
          <p:cNvPr id="2" name="Picture 1" descr="MSS: Bring us your burning science questions"/>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2374900" y="1916832"/>
            <a:ext cx="4394200" cy="4394200"/>
          </a:xfrm>
          <a:prstGeom prst="rect">
            <a:avLst/>
          </a:prstGeom>
        </p:spPr>
      </p:pic>
      <p:pic>
        <p:nvPicPr>
          <p:cNvPr id="5"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JYHS Logo Purpl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2B9F23E-C4B9-4A05-9D71-B2D2E6A32A89}"/>
              </a:ext>
            </a:extLst>
          </p:cNvPr>
          <p:cNvSpPr>
            <a:spLocks noGrp="1" noChangeArrowheads="1"/>
          </p:cNvSpPr>
          <p:nvPr>
            <p:ph type="title"/>
          </p:nvPr>
        </p:nvSpPr>
        <p:spPr>
          <a:xfrm>
            <a:off x="628650" y="71526"/>
            <a:ext cx="7886700" cy="1325563"/>
          </a:xfrm>
        </p:spPr>
        <p:txBody>
          <a:bodyPr/>
          <a:lstStyle/>
          <a:p>
            <a:pPr algn="ctr" eaLnBrk="1" hangingPunct="1">
              <a:defRPr/>
            </a:pPr>
            <a:r>
              <a:rPr lang="en-GB" sz="4000" b="1" dirty="0" smtClean="0">
                <a:solidFill>
                  <a:srgbClr val="7030A0"/>
                </a:solidFill>
              </a:rPr>
              <a:t>Here is what they have told us… </a:t>
            </a:r>
            <a:endParaRPr lang="en-GB" sz="4000" b="1" dirty="0">
              <a:solidFill>
                <a:srgbClr val="7030A0"/>
              </a:solidFill>
            </a:endParaRPr>
          </a:p>
        </p:txBody>
      </p:sp>
      <p:sp>
        <p:nvSpPr>
          <p:cNvPr id="48131" name="Rectangle 3">
            <a:extLst>
              <a:ext uri="{FF2B5EF4-FFF2-40B4-BE49-F238E27FC236}">
                <a16:creationId xmlns:a16="http://schemas.microsoft.com/office/drawing/2014/main" id="{F2C6B3BF-D72F-4F71-817F-AF0182A7F3CD}"/>
              </a:ext>
            </a:extLst>
          </p:cNvPr>
          <p:cNvSpPr>
            <a:spLocks noGrp="1" noChangeArrowheads="1"/>
          </p:cNvSpPr>
          <p:nvPr>
            <p:ph idx="1"/>
          </p:nvPr>
        </p:nvSpPr>
        <p:spPr>
          <a:xfrm>
            <a:off x="445638" y="1278722"/>
            <a:ext cx="8806882" cy="4094494"/>
          </a:xfrm>
        </p:spPr>
        <p:txBody>
          <a:bodyPr>
            <a:noAutofit/>
          </a:bodyPr>
          <a:lstStyle/>
          <a:p>
            <a:pPr eaLnBrk="1" hangingPunct="1">
              <a:buFontTx/>
              <a:buNone/>
              <a:defRPr/>
            </a:pPr>
            <a:r>
              <a:rPr lang="en-GB" sz="3600" dirty="0" smtClean="0"/>
              <a:t>Leave them alone </a:t>
            </a:r>
            <a:endParaRPr lang="en-GB" sz="3600" dirty="0"/>
          </a:p>
          <a:p>
            <a:pPr eaLnBrk="1" hangingPunct="1">
              <a:buFontTx/>
              <a:buNone/>
              <a:defRPr/>
            </a:pPr>
            <a:r>
              <a:rPr lang="en-GB" sz="3600" dirty="0" smtClean="0"/>
              <a:t>Do not react when they are in a mood</a:t>
            </a:r>
            <a:endParaRPr lang="en-GB" sz="3600" dirty="0"/>
          </a:p>
          <a:p>
            <a:pPr eaLnBrk="1" hangingPunct="1">
              <a:buFontTx/>
              <a:buNone/>
              <a:defRPr/>
            </a:pPr>
            <a:r>
              <a:rPr lang="en-GB" sz="3600" dirty="0" smtClean="0"/>
              <a:t>Hate being shouted at</a:t>
            </a:r>
            <a:endParaRPr lang="en-GB" sz="3600" dirty="0"/>
          </a:p>
          <a:p>
            <a:pPr eaLnBrk="1" hangingPunct="1">
              <a:buFontTx/>
              <a:buNone/>
              <a:defRPr/>
            </a:pPr>
            <a:r>
              <a:rPr lang="en-GB" sz="3600" dirty="0" smtClean="0"/>
              <a:t>Ask what can I do to help you right now – sometimes it is back to number 1 of being left alone!!</a:t>
            </a:r>
            <a:endParaRPr lang="en-GB" sz="3600" dirty="0"/>
          </a:p>
          <a:p>
            <a:pPr eaLnBrk="1" hangingPunct="1">
              <a:buFontTx/>
              <a:buNone/>
              <a:defRPr/>
            </a:pPr>
            <a:r>
              <a:rPr lang="en-GB" sz="3600" dirty="0" smtClean="0"/>
              <a:t>Offer an ear but not advice</a:t>
            </a:r>
            <a:endParaRPr lang="en-GB" sz="3600" dirty="0"/>
          </a:p>
          <a:p>
            <a:pPr eaLnBrk="1" hangingPunct="1">
              <a:buFontTx/>
              <a:buNone/>
              <a:defRPr/>
            </a:pPr>
            <a:r>
              <a:rPr lang="en-GB" sz="3600" dirty="0" smtClean="0"/>
              <a:t>Don’t say – ‘Don’t worry about it, it’s not a big deal’  remember it is to them</a:t>
            </a:r>
          </a:p>
          <a:p>
            <a:pPr eaLnBrk="1" hangingPunct="1">
              <a:buFontTx/>
              <a:buNone/>
              <a:defRPr/>
            </a:pPr>
            <a:endParaRPr lang="en-GB" sz="2400" dirty="0"/>
          </a:p>
          <a:p>
            <a:pPr eaLnBrk="1" hangingPunct="1">
              <a:buFontTx/>
              <a:buNone/>
              <a:defRPr/>
            </a:pPr>
            <a:endParaRPr lang="en-GB" sz="2400" dirty="0"/>
          </a:p>
        </p:txBody>
      </p:sp>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870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127"/>
            <a:ext cx="8568952" cy="1551706"/>
          </a:xfrm>
          <a:solidFill>
            <a:srgbClr val="7030A0"/>
          </a:solidFill>
        </p:spPr>
        <p:txBody>
          <a:bodyPr>
            <a:normAutofit/>
          </a:bodyPr>
          <a:lstStyle/>
          <a:p>
            <a:r>
              <a:rPr lang="en-GB" b="1" dirty="0" smtClean="0">
                <a:solidFill>
                  <a:srgbClr val="FFFF00"/>
                </a:solidFill>
              </a:rPr>
              <a:t>S.M.I.L.E. </a:t>
            </a:r>
            <a:r>
              <a:rPr lang="en-GB" dirty="0" smtClean="0">
                <a:solidFill>
                  <a:schemeClr val="bg1"/>
                </a:solidFill>
              </a:rPr>
              <a:t>–</a:t>
            </a:r>
            <a:r>
              <a:rPr lang="en-GB" dirty="0" smtClean="0"/>
              <a:t> </a:t>
            </a:r>
            <a:r>
              <a:rPr lang="en-GB" dirty="0" smtClean="0">
                <a:solidFill>
                  <a:schemeClr val="bg1"/>
                </a:solidFill>
              </a:rPr>
              <a:t>Counselling</a:t>
            </a:r>
            <a:r>
              <a:rPr lang="en-GB" dirty="0" smtClean="0"/>
              <a:t/>
            </a:r>
            <a:br>
              <a:rPr lang="en-GB" dirty="0" smtClean="0"/>
            </a:br>
            <a:r>
              <a:rPr lang="en-GB" sz="2200" dirty="0" smtClean="0">
                <a:solidFill>
                  <a:srgbClr val="FFFF00"/>
                </a:solidFill>
              </a:rPr>
              <a:t>(Supported Motivated Inspired Leading to Self Improvement Empowered) </a:t>
            </a:r>
            <a:r>
              <a:rPr lang="en-GB" sz="2200" dirty="0" smtClean="0"/>
              <a:t/>
            </a:r>
            <a:br>
              <a:rPr lang="en-GB" sz="2200" dirty="0" smtClean="0"/>
            </a:br>
            <a:endParaRPr lang="en-GB" sz="3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4412152"/>
              </p:ext>
            </p:extLst>
          </p:nvPr>
        </p:nvGraphicFramePr>
        <p:xfrm>
          <a:off x="323528" y="2132856"/>
          <a:ext cx="8568952" cy="3703320"/>
        </p:xfrm>
        <a:graphic>
          <a:graphicData uri="http://schemas.openxmlformats.org/drawingml/2006/table">
            <a:tbl>
              <a:tblPr/>
              <a:tblGrid>
                <a:gridCol w="8568952">
                  <a:extLst>
                    <a:ext uri="{9D8B030D-6E8A-4147-A177-3AD203B41FA5}">
                      <a16:colId xmlns:a16="http://schemas.microsoft.com/office/drawing/2014/main" val="492293681"/>
                    </a:ext>
                  </a:extLst>
                </a:gridCol>
              </a:tblGrid>
              <a:tr h="3672408">
                <a:tc>
                  <a:txBody>
                    <a:bodyPr/>
                    <a:lstStyle/>
                    <a:p>
                      <a:pPr fontAlgn="base"/>
                      <a:r>
                        <a:rPr lang="en-GB" sz="3000" dirty="0" smtClean="0">
                          <a:hlinkClick r:id="rId3"/>
                        </a:rPr>
                        <a:t>https://smilecounselling.org.uk/videos-apps/</a:t>
                      </a:r>
                      <a:endParaRPr lang="en-GB" sz="3000" dirty="0" smtClean="0"/>
                    </a:p>
                    <a:p>
                      <a:pPr fontAlgn="base"/>
                      <a:endParaRPr lang="en-GB" sz="1800" b="0" u="none" strike="noStrike" dirty="0" smtClean="0">
                        <a:effectLst/>
                        <a:latin typeface="wf_segoe-ui_light"/>
                        <a:hlinkClick r:id="rId3"/>
                      </a:endParaRPr>
                    </a:p>
                    <a:p>
                      <a:pPr fontAlgn="base"/>
                      <a:r>
                        <a:rPr lang="en-GB" sz="1800" b="0" u="sng" strike="noStrike" dirty="0" smtClean="0">
                          <a:effectLst/>
                          <a:latin typeface="wf_segoe-ui_light"/>
                          <a:hlinkClick r:id="rId3"/>
                        </a:rPr>
                        <a:t>Above</a:t>
                      </a:r>
                      <a:r>
                        <a:rPr lang="en-GB" sz="1800" b="0" u="sng" strike="noStrike" baseline="0" dirty="0" smtClean="0">
                          <a:effectLst/>
                          <a:latin typeface="wf_segoe-ui_light"/>
                          <a:hlinkClick r:id="rId3"/>
                        </a:rPr>
                        <a:t> is a link to the SMILE counselling website which has lots of useful information and supports for Parents/Carers and Young People.</a:t>
                      </a:r>
                    </a:p>
                    <a:p>
                      <a:pPr fontAlgn="base"/>
                      <a:endParaRPr lang="en-GB" sz="1800" b="0" u="sng" strike="noStrike" baseline="0" dirty="0" smtClean="0">
                        <a:effectLst/>
                        <a:latin typeface="wf_segoe-ui_light"/>
                        <a:hlinkClick r:id="rId3"/>
                      </a:endParaRPr>
                    </a:p>
                    <a:p>
                      <a:pPr fontAlgn="base"/>
                      <a:endParaRPr lang="en-GB" sz="1800" b="0" u="sng" strike="noStrike" baseline="0" dirty="0" smtClean="0">
                        <a:effectLst/>
                        <a:latin typeface="wf_segoe-ui_light"/>
                        <a:hlinkClick r:id="rId3"/>
                      </a:endParaRPr>
                    </a:p>
                    <a:p>
                      <a:pPr fontAlgn="base"/>
                      <a:r>
                        <a:rPr lang="en-GB" sz="1800" b="0" u="sng" strike="noStrike" baseline="0" dirty="0" smtClean="0">
                          <a:effectLst/>
                          <a:latin typeface="wf_segoe-ui_light"/>
                          <a:hlinkClick r:id="rId3"/>
                        </a:rPr>
                        <a:t>There are also many other wellbeing supports available and </a:t>
                      </a:r>
                    </a:p>
                    <a:p>
                      <a:pPr fontAlgn="base"/>
                      <a:r>
                        <a:rPr lang="en-GB" sz="1800" b="0" u="sng" strike="noStrike" baseline="0" dirty="0" smtClean="0">
                          <a:effectLst/>
                          <a:latin typeface="wf_segoe-ui_light"/>
                          <a:hlinkClick r:id="rId3"/>
                        </a:rPr>
                        <a:t>can be found by clicking on the links below </a:t>
                      </a:r>
                      <a:r>
                        <a:rPr lang="en-GB" sz="1800" b="0" u="sng" strike="noStrike" baseline="0" dirty="0" smtClean="0">
                          <a:effectLst/>
                          <a:latin typeface="wf_segoe-ui_light"/>
                        </a:rPr>
                        <a:t>-</a:t>
                      </a:r>
                    </a:p>
                    <a:p>
                      <a:pPr fontAlgn="base"/>
                      <a:endParaRPr lang="en-GB" sz="1800" b="0" u="sng" strike="noStrike" baseline="0" dirty="0" smtClean="0">
                        <a:effectLst/>
                        <a:latin typeface="wf_segoe-ui_light"/>
                        <a:hlinkClick r:id="rId4"/>
                      </a:endParaRPr>
                    </a:p>
                    <a:p>
                      <a:pPr fontAlgn="base"/>
                      <a:r>
                        <a:rPr lang="en-GB" dirty="0" smtClean="0">
                          <a:hlinkClick r:id="rId4"/>
                        </a:rPr>
                        <a:t>https://jyhs.westlothian.org.uk/article/49375/Wellbeing</a:t>
                      </a:r>
                      <a:endParaRPr lang="en-GB" dirty="0" smtClean="0"/>
                    </a:p>
                    <a:p>
                      <a:pPr fontAlgn="base"/>
                      <a:endParaRPr lang="en-GB" sz="1800" b="0" u="sng" strike="noStrike" dirty="0" smtClean="0">
                        <a:effectLst/>
                        <a:latin typeface="wf_segoe-ui_light"/>
                        <a:hlinkClick r:id="rId3"/>
                      </a:endParaRPr>
                    </a:p>
                    <a:p>
                      <a:pPr fontAlgn="base"/>
                      <a:r>
                        <a:rPr lang="en-GB" sz="1800" b="0" i="0" kern="1200" dirty="0" smtClean="0">
                          <a:solidFill>
                            <a:schemeClr val="tx1"/>
                          </a:solidFill>
                          <a:effectLst/>
                          <a:latin typeface="+mn-lt"/>
                          <a:ea typeface="+mn-ea"/>
                          <a:cs typeface="+mn-cs"/>
                          <a:hlinkClick r:id="rId5"/>
                        </a:rPr>
                        <a:t>Further Supports for Parents/Carers</a:t>
                      </a:r>
                      <a:endParaRPr lang="en-GB" sz="1800" b="0" u="sng" strike="noStrike" dirty="0" smtClean="0">
                        <a:effectLst/>
                        <a:latin typeface="wf_segoe-ui_light"/>
                        <a:hlinkClick r:id="rId3"/>
                      </a:endParaRPr>
                    </a:p>
                  </a:txBody>
                  <a:tcPr marL="114300" marR="114300" marT="114300" marB="114300">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tcPr>
                </a:tc>
                <a:extLst>
                  <a:ext uri="{0D108BD9-81ED-4DB2-BD59-A6C34878D82A}">
                    <a16:rowId xmlns:a16="http://schemas.microsoft.com/office/drawing/2014/main" val="662779819"/>
                  </a:ext>
                </a:extLst>
              </a:tr>
            </a:tbl>
          </a:graphicData>
        </a:graphic>
      </p:graphicFrame>
      <p:sp>
        <p:nvSpPr>
          <p:cNvPr id="5" name="Rectangle 1"/>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https://smilecounselling.org.uk/videos-apps/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6"/>
          <a:stretch>
            <a:fillRect/>
          </a:stretch>
        </p:blipFill>
        <p:spPr>
          <a:xfrm>
            <a:off x="6973046" y="3883525"/>
            <a:ext cx="1905000" cy="1905000"/>
          </a:xfrm>
          <a:prstGeom prst="rect">
            <a:avLst/>
          </a:prstGeom>
        </p:spPr>
      </p:pic>
      <p:pic>
        <p:nvPicPr>
          <p:cNvPr id="8"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895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AA3FFD1-6516-4800-99F4-92503575F3EF}"/>
              </a:ext>
            </a:extLst>
          </p:cNvPr>
          <p:cNvSpPr>
            <a:spLocks noGrp="1" noChangeArrowheads="1"/>
          </p:cNvSpPr>
          <p:nvPr>
            <p:ph type="title"/>
          </p:nvPr>
        </p:nvSpPr>
        <p:spPr/>
        <p:txBody>
          <a:bodyPr/>
          <a:lstStyle/>
          <a:p>
            <a:pPr algn="ctr" eaLnBrk="1" hangingPunct="1">
              <a:defRPr/>
            </a:pPr>
            <a:r>
              <a:rPr lang="en-GB" dirty="0">
                <a:solidFill>
                  <a:srgbClr val="7030A0"/>
                </a:solidFill>
              </a:rPr>
              <a:t>What is Stress?</a:t>
            </a:r>
          </a:p>
        </p:txBody>
      </p:sp>
      <p:sp>
        <p:nvSpPr>
          <p:cNvPr id="9219" name="Rectangle 3">
            <a:extLst>
              <a:ext uri="{FF2B5EF4-FFF2-40B4-BE49-F238E27FC236}">
                <a16:creationId xmlns:a16="http://schemas.microsoft.com/office/drawing/2014/main" id="{38524BA5-14A3-442C-A605-8FD0CF2540DD}"/>
              </a:ext>
            </a:extLst>
          </p:cNvPr>
          <p:cNvSpPr>
            <a:spLocks noGrp="1" noChangeArrowheads="1"/>
          </p:cNvSpPr>
          <p:nvPr>
            <p:ph idx="1"/>
          </p:nvPr>
        </p:nvSpPr>
        <p:spPr/>
        <p:txBody>
          <a:bodyPr/>
          <a:lstStyle/>
          <a:p>
            <a:pPr eaLnBrk="1" hangingPunct="1">
              <a:defRPr/>
            </a:pPr>
            <a:r>
              <a:rPr lang="en-GB" sz="2800" dirty="0"/>
              <a:t>Most commonly it’s a mix of anxiety (tension, nerves) and depression (feeling flat/sad)</a:t>
            </a:r>
          </a:p>
          <a:p>
            <a:pPr eaLnBrk="1" hangingPunct="1">
              <a:defRPr/>
            </a:pPr>
            <a:r>
              <a:rPr lang="en-GB" sz="2800" dirty="0"/>
              <a:t>Stress is very common – we all have stress in our lives and there are times when this is worse that others.  </a:t>
            </a:r>
          </a:p>
          <a:p>
            <a:pPr eaLnBrk="1" hangingPunct="1">
              <a:defRPr/>
            </a:pPr>
            <a:r>
              <a:rPr lang="en-GB" sz="2800" dirty="0"/>
              <a:t>Think of blood pressure – we all have it, but if it becomes high we need to do something about it!</a:t>
            </a:r>
          </a:p>
        </p:txBody>
      </p:sp>
      <p:pic>
        <p:nvPicPr>
          <p:cNvPr id="4"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365126"/>
            <a:ext cx="6031582" cy="1325563"/>
          </a:xfrm>
        </p:spPr>
        <p:txBody>
          <a:bodyPr/>
          <a:lstStyle/>
          <a:p>
            <a:r>
              <a:rPr lang="en-GB" dirty="0" smtClean="0">
                <a:solidFill>
                  <a:srgbClr val="7030A0"/>
                </a:solidFill>
              </a:rPr>
              <a:t>Shaky Person</a:t>
            </a:r>
            <a:endParaRPr lang="en-GB" dirty="0">
              <a:solidFill>
                <a:srgbClr val="7030A0"/>
              </a:solidFill>
            </a:endParaRPr>
          </a:p>
        </p:txBody>
      </p:sp>
      <p:sp>
        <p:nvSpPr>
          <p:cNvPr id="3" name="Content Placeholder 2"/>
          <p:cNvSpPr>
            <a:spLocks noGrp="1"/>
          </p:cNvSpPr>
          <p:nvPr>
            <p:ph idx="1"/>
          </p:nvPr>
        </p:nvSpPr>
        <p:spPr>
          <a:xfrm>
            <a:off x="628650" y="1825625"/>
            <a:ext cx="4375398" cy="4723696"/>
          </a:xfrm>
        </p:spPr>
        <p:txBody>
          <a:bodyPr>
            <a:normAutofit/>
          </a:bodyPr>
          <a:lstStyle/>
          <a:p>
            <a:r>
              <a:rPr lang="en-GB" sz="3600" dirty="0" smtClean="0"/>
              <a:t>What stresses do young people today face?</a:t>
            </a:r>
          </a:p>
          <a:p>
            <a:endParaRPr lang="en-GB" sz="3600" dirty="0"/>
          </a:p>
          <a:p>
            <a:r>
              <a:rPr lang="en-GB" sz="3600" dirty="0" smtClean="0"/>
              <a:t>What do you think stresses your young person?</a:t>
            </a: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996940"/>
            <a:ext cx="3333333" cy="5552381"/>
          </a:xfrm>
          <a:prstGeom prst="rect">
            <a:avLst/>
          </a:prstGeom>
        </p:spPr>
      </p:pic>
      <p:pic>
        <p:nvPicPr>
          <p:cNvPr id="7"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71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75256A8-5626-41EF-A3E2-A59DE966D1DC}"/>
              </a:ext>
            </a:extLst>
          </p:cNvPr>
          <p:cNvSpPr>
            <a:spLocks noGrp="1" noChangeArrowheads="1"/>
          </p:cNvSpPr>
          <p:nvPr>
            <p:ph type="title" idx="4294967295"/>
          </p:nvPr>
        </p:nvSpPr>
        <p:spPr>
          <a:xfrm>
            <a:off x="0" y="292100"/>
            <a:ext cx="8229600" cy="1384300"/>
          </a:xfrm>
        </p:spPr>
        <p:txBody>
          <a:bodyPr/>
          <a:lstStyle/>
          <a:p>
            <a:pPr algn="ctr" eaLnBrk="1" hangingPunct="1">
              <a:defRPr/>
            </a:pPr>
            <a:r>
              <a:rPr lang="en-GB" b="1" dirty="0">
                <a:solidFill>
                  <a:srgbClr val="7030A0"/>
                </a:solidFill>
              </a:rPr>
              <a:t>Anxiety: Fight or Flight?</a:t>
            </a:r>
          </a:p>
        </p:txBody>
      </p:sp>
      <p:pic>
        <p:nvPicPr>
          <p:cNvPr id="5123" name="Picture 16" descr="MM900040930[1]">
            <a:extLst>
              <a:ext uri="{FF2B5EF4-FFF2-40B4-BE49-F238E27FC236}">
                <a16:creationId xmlns:a16="http://schemas.microsoft.com/office/drawing/2014/main" id="{99791E84-CD58-4213-864D-8DE466C41634}"/>
              </a:ext>
            </a:extLst>
          </p:cNvPr>
          <p:cNvPicPr>
            <a:picLocks noGrp="1" noChangeAspect="1" noChangeArrowheads="1" noCro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4838700" y="2708275"/>
            <a:ext cx="4305300" cy="2779713"/>
          </a:xfrm>
          <a:noFill/>
          <a:extLst>
            <a:ext uri="{909E8E84-426E-40DD-AFC4-6F175D3DCCD1}">
              <a14:hiddenFill xmlns:a14="http://schemas.microsoft.com/office/drawing/2010/main">
                <a:solidFill>
                  <a:srgbClr val="FFFFFF"/>
                </a:solidFill>
              </a14:hiddenFill>
            </a:ext>
          </a:extLst>
        </p:spPr>
      </p:pic>
      <p:pic>
        <p:nvPicPr>
          <p:cNvPr id="5124" name="Picture 17" descr="MC900139659[1]">
            <a:extLst>
              <a:ext uri="{FF2B5EF4-FFF2-40B4-BE49-F238E27FC236}">
                <a16:creationId xmlns:a16="http://schemas.microsoft.com/office/drawing/2014/main" id="{18953A6C-D778-4F75-BB3E-22D2EFEDC36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0" y="1484313"/>
            <a:ext cx="3240088" cy="2900362"/>
          </a:xfrm>
          <a:noFill/>
          <a:extLst>
            <a:ext uri="{909E8E84-426E-40DD-AFC4-6F175D3DCCD1}">
              <a14:hiddenFill xmlns:a14="http://schemas.microsoft.com/office/drawing/2010/main">
                <a:solidFill>
                  <a:srgbClr val="FFFFFF"/>
                </a:solidFill>
              </a14:hiddenFill>
            </a:ext>
          </a:extLst>
        </p:spPr>
      </p:pic>
      <p:sp>
        <p:nvSpPr>
          <p:cNvPr id="5125" name="Text Box 22">
            <a:extLst>
              <a:ext uri="{FF2B5EF4-FFF2-40B4-BE49-F238E27FC236}">
                <a16:creationId xmlns:a16="http://schemas.microsoft.com/office/drawing/2014/main" id="{1F80E2B3-A106-45CD-99A6-B89E11CA6C6C}"/>
              </a:ext>
            </a:extLst>
          </p:cNvPr>
          <p:cNvSpPr txBox="1">
            <a:spLocks noChangeArrowheads="1"/>
          </p:cNvSpPr>
          <p:nvPr/>
        </p:nvSpPr>
        <p:spPr bwMode="auto">
          <a:xfrm>
            <a:off x="468313" y="4581525"/>
            <a:ext cx="403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endParaRPr lang="en-GB" altLang="en-US" sz="1800"/>
          </a:p>
        </p:txBody>
      </p:sp>
      <p:sp>
        <p:nvSpPr>
          <p:cNvPr id="5126" name="Text Box 23">
            <a:extLst>
              <a:ext uri="{FF2B5EF4-FFF2-40B4-BE49-F238E27FC236}">
                <a16:creationId xmlns:a16="http://schemas.microsoft.com/office/drawing/2014/main" id="{853F1FFA-024B-4943-9F14-20B7E60A1092}"/>
              </a:ext>
            </a:extLst>
          </p:cNvPr>
          <p:cNvSpPr txBox="1">
            <a:spLocks noChangeArrowheads="1"/>
          </p:cNvSpPr>
          <p:nvPr/>
        </p:nvSpPr>
        <p:spPr bwMode="auto">
          <a:xfrm>
            <a:off x="539750" y="5589588"/>
            <a:ext cx="77771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r>
              <a:rPr lang="en-GB" altLang="en-US" sz="2000" dirty="0"/>
              <a:t>Normal response to a situation where you feel under threat e.g. walk out in front of a car, chased by a dog </a:t>
            </a:r>
            <a:r>
              <a:rPr lang="en-GB" altLang="en-US" sz="2000" dirty="0" err="1"/>
              <a:t>etc</a:t>
            </a:r>
            <a:endParaRPr lang="en-GB" altLang="en-US" sz="2000" dirty="0"/>
          </a:p>
        </p:txBody>
      </p:sp>
      <p:sp>
        <p:nvSpPr>
          <p:cNvPr id="5127" name="Text Box 24">
            <a:extLst>
              <a:ext uri="{FF2B5EF4-FFF2-40B4-BE49-F238E27FC236}">
                <a16:creationId xmlns:a16="http://schemas.microsoft.com/office/drawing/2014/main" id="{5248541A-32EF-4152-977A-390DCAF8D3AB}"/>
              </a:ext>
            </a:extLst>
          </p:cNvPr>
          <p:cNvSpPr txBox="1">
            <a:spLocks noChangeArrowheads="1"/>
          </p:cNvSpPr>
          <p:nvPr/>
        </p:nvSpPr>
        <p:spPr bwMode="auto">
          <a:xfrm>
            <a:off x="539750" y="4437063"/>
            <a:ext cx="36004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GB" altLang="en-US" sz="2400"/>
              <a:t>Body prepares to fight for its life</a:t>
            </a:r>
          </a:p>
        </p:txBody>
      </p:sp>
      <p:sp>
        <p:nvSpPr>
          <p:cNvPr id="5128" name="Text Box 25">
            <a:extLst>
              <a:ext uri="{FF2B5EF4-FFF2-40B4-BE49-F238E27FC236}">
                <a16:creationId xmlns:a16="http://schemas.microsoft.com/office/drawing/2014/main" id="{E8D55A6D-FBE6-4181-B1D8-B17AA1E71201}"/>
              </a:ext>
            </a:extLst>
          </p:cNvPr>
          <p:cNvSpPr txBox="1">
            <a:spLocks noChangeArrowheads="1"/>
          </p:cNvSpPr>
          <p:nvPr/>
        </p:nvSpPr>
        <p:spPr bwMode="auto">
          <a:xfrm>
            <a:off x="4932363" y="1773238"/>
            <a:ext cx="35290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GB" altLang="en-US" sz="2400"/>
              <a:t>Body prepares to run for its life</a:t>
            </a:r>
          </a:p>
        </p:txBody>
      </p:sp>
      <p:pic>
        <p:nvPicPr>
          <p:cNvPr id="10"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JYHS Logo Purp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65BA1D1-8B4D-4549-8B75-53D46DE2DB8F}"/>
              </a:ext>
            </a:extLst>
          </p:cNvPr>
          <p:cNvSpPr>
            <a:spLocks noGrp="1" noChangeArrowheads="1"/>
          </p:cNvSpPr>
          <p:nvPr>
            <p:ph type="title"/>
          </p:nvPr>
        </p:nvSpPr>
        <p:spPr>
          <a:xfrm>
            <a:off x="2267744" y="292100"/>
            <a:ext cx="6419056" cy="1384300"/>
          </a:xfrm>
        </p:spPr>
        <p:txBody>
          <a:bodyPr/>
          <a:lstStyle/>
          <a:p>
            <a:pPr eaLnBrk="1" hangingPunct="1">
              <a:defRPr/>
            </a:pPr>
            <a:r>
              <a:rPr lang="en-GB" dirty="0">
                <a:solidFill>
                  <a:srgbClr val="7030A0"/>
                </a:solidFill>
              </a:rPr>
              <a:t>Not so helpful when…</a:t>
            </a:r>
          </a:p>
        </p:txBody>
      </p:sp>
      <p:sp>
        <p:nvSpPr>
          <p:cNvPr id="18435" name="Rectangle 3">
            <a:extLst>
              <a:ext uri="{FF2B5EF4-FFF2-40B4-BE49-F238E27FC236}">
                <a16:creationId xmlns:a16="http://schemas.microsoft.com/office/drawing/2014/main" id="{51DF8ED3-6784-4A92-9D3A-58F0E6C2FC0C}"/>
              </a:ext>
            </a:extLst>
          </p:cNvPr>
          <p:cNvSpPr>
            <a:spLocks noGrp="1" noChangeArrowheads="1"/>
          </p:cNvSpPr>
          <p:nvPr>
            <p:ph type="body" sz="half" idx="1"/>
          </p:nvPr>
        </p:nvSpPr>
        <p:spPr>
          <a:xfrm>
            <a:off x="457200" y="1905000"/>
            <a:ext cx="8003232" cy="4114800"/>
          </a:xfrm>
        </p:spPr>
        <p:txBody>
          <a:bodyPr>
            <a:normAutofit fontScale="85000" lnSpcReduction="20000"/>
          </a:bodyPr>
          <a:lstStyle/>
          <a:p>
            <a:pPr eaLnBrk="1" hangingPunct="1">
              <a:lnSpc>
                <a:spcPct val="90000"/>
              </a:lnSpc>
              <a:defRPr/>
            </a:pPr>
            <a:r>
              <a:rPr lang="en-GB" sz="3200" dirty="0"/>
              <a:t>It goes into overdrive and constant stressors get on top of you such as:</a:t>
            </a:r>
          </a:p>
          <a:p>
            <a:pPr lvl="1" eaLnBrk="1" hangingPunct="1">
              <a:lnSpc>
                <a:spcPct val="90000"/>
              </a:lnSpc>
              <a:defRPr/>
            </a:pPr>
            <a:r>
              <a:rPr lang="en-GB" sz="3200" dirty="0"/>
              <a:t>Money </a:t>
            </a:r>
            <a:r>
              <a:rPr lang="en-GB" sz="3200" dirty="0" smtClean="0"/>
              <a:t>worries</a:t>
            </a:r>
          </a:p>
          <a:p>
            <a:pPr lvl="1" eaLnBrk="1" hangingPunct="1">
              <a:lnSpc>
                <a:spcPct val="90000"/>
              </a:lnSpc>
              <a:defRPr/>
            </a:pPr>
            <a:r>
              <a:rPr lang="en-GB" sz="3200" dirty="0" smtClean="0"/>
              <a:t>Death of a loved on</a:t>
            </a:r>
          </a:p>
          <a:p>
            <a:pPr lvl="1" eaLnBrk="1" hangingPunct="1">
              <a:lnSpc>
                <a:spcPct val="90000"/>
              </a:lnSpc>
              <a:defRPr/>
            </a:pPr>
            <a:r>
              <a:rPr lang="en-GB" sz="3200" dirty="0" smtClean="0"/>
              <a:t>Illness in family</a:t>
            </a:r>
          </a:p>
          <a:p>
            <a:pPr lvl="1" eaLnBrk="1" hangingPunct="1">
              <a:lnSpc>
                <a:spcPct val="90000"/>
              </a:lnSpc>
              <a:defRPr/>
            </a:pPr>
            <a:r>
              <a:rPr lang="en-GB" sz="3200" dirty="0" smtClean="0"/>
              <a:t>Parents splitting up</a:t>
            </a:r>
            <a:endParaRPr lang="en-GB" sz="3200" dirty="0"/>
          </a:p>
          <a:p>
            <a:pPr lvl="1" eaLnBrk="1" hangingPunct="1">
              <a:lnSpc>
                <a:spcPct val="90000"/>
              </a:lnSpc>
              <a:defRPr/>
            </a:pPr>
            <a:r>
              <a:rPr lang="en-GB" sz="3200" dirty="0"/>
              <a:t>Unmanageable workload</a:t>
            </a:r>
          </a:p>
          <a:p>
            <a:pPr lvl="1" eaLnBrk="1" hangingPunct="1">
              <a:lnSpc>
                <a:spcPct val="90000"/>
              </a:lnSpc>
              <a:defRPr/>
            </a:pPr>
            <a:r>
              <a:rPr lang="en-GB" sz="3200" dirty="0"/>
              <a:t>Relationship problems</a:t>
            </a:r>
          </a:p>
          <a:p>
            <a:pPr lvl="1" eaLnBrk="1" hangingPunct="1">
              <a:lnSpc>
                <a:spcPct val="90000"/>
              </a:lnSpc>
              <a:defRPr/>
            </a:pPr>
            <a:r>
              <a:rPr lang="en-GB" sz="3200" dirty="0"/>
              <a:t>Being bullied</a:t>
            </a:r>
          </a:p>
          <a:p>
            <a:pPr lvl="1" eaLnBrk="1" hangingPunct="1">
              <a:lnSpc>
                <a:spcPct val="90000"/>
              </a:lnSpc>
              <a:defRPr/>
            </a:pPr>
            <a:r>
              <a:rPr lang="en-GB" sz="3200" dirty="0" smtClean="0"/>
              <a:t>Isolation</a:t>
            </a:r>
          </a:p>
          <a:p>
            <a:pPr lvl="1" eaLnBrk="1" hangingPunct="1">
              <a:lnSpc>
                <a:spcPct val="90000"/>
              </a:lnSpc>
              <a:defRPr/>
            </a:pPr>
            <a:r>
              <a:rPr lang="en-GB" sz="3200" dirty="0" smtClean="0"/>
              <a:t>Sitting exams!</a:t>
            </a:r>
            <a:endParaRPr lang="en-GB" sz="3200" dirty="0"/>
          </a:p>
        </p:txBody>
      </p:sp>
      <p:pic>
        <p:nvPicPr>
          <p:cNvPr id="7172" name="Picture 7" descr="MC900040358[1]">
            <a:extLst>
              <a:ext uri="{FF2B5EF4-FFF2-40B4-BE49-F238E27FC236}">
                <a16:creationId xmlns:a16="http://schemas.microsoft.com/office/drawing/2014/main" id="{156FB4FC-3E9C-4EB3-BD3E-3292ACDED99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08104" y="2708275"/>
            <a:ext cx="3309938" cy="3311525"/>
          </a:xfrm>
        </p:spPr>
      </p:pic>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E72A247-A678-4B9C-AF4F-8E8744AB1F79}"/>
              </a:ext>
            </a:extLst>
          </p:cNvPr>
          <p:cNvSpPr>
            <a:spLocks noGrp="1" noChangeArrowheads="1"/>
          </p:cNvSpPr>
          <p:nvPr>
            <p:ph type="title"/>
          </p:nvPr>
        </p:nvSpPr>
        <p:spPr/>
        <p:txBody>
          <a:bodyPr/>
          <a:lstStyle/>
          <a:p>
            <a:pPr algn="ctr" eaLnBrk="1" hangingPunct="1">
              <a:defRPr/>
            </a:pPr>
            <a:r>
              <a:rPr lang="en-GB" dirty="0">
                <a:solidFill>
                  <a:srgbClr val="7030A0"/>
                </a:solidFill>
              </a:rPr>
              <a:t>Physiological response</a:t>
            </a:r>
          </a:p>
        </p:txBody>
      </p:sp>
      <p:graphicFrame>
        <p:nvGraphicFramePr>
          <p:cNvPr id="23598" name="Group 46">
            <a:extLst>
              <a:ext uri="{FF2B5EF4-FFF2-40B4-BE49-F238E27FC236}">
                <a16:creationId xmlns:a16="http://schemas.microsoft.com/office/drawing/2014/main" id="{4ECF414A-438F-4C33-A7BC-DCC8CAB0DD87}"/>
              </a:ext>
            </a:extLst>
          </p:cNvPr>
          <p:cNvGraphicFramePr>
            <a:graphicFrameLocks noGrp="1"/>
          </p:cNvGraphicFramePr>
          <p:nvPr>
            <p:ph type="tbl" idx="1"/>
            <p:extLst>
              <p:ext uri="{D42A27DB-BD31-4B8C-83A1-F6EECF244321}">
                <p14:modId xmlns:p14="http://schemas.microsoft.com/office/powerpoint/2010/main" val="130459749"/>
              </p:ext>
            </p:extLst>
          </p:nvPr>
        </p:nvGraphicFramePr>
        <p:xfrm>
          <a:off x="683568" y="1340768"/>
          <a:ext cx="8229600" cy="480060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chemeClr val="hlink"/>
                          </a:solidFill>
                          <a:effectLst>
                            <a:outerShdw blurRad="38100" dist="38100" dir="2700000" algn="tl">
                              <a:srgbClr val="000000"/>
                            </a:outerShdw>
                          </a:effectLst>
                          <a:latin typeface="Tahoma" pitchFamily="34" charset="0"/>
                        </a:rPr>
                        <a:t>Blood needed in limbs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Away from surface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Pale face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Need this fast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Heart speeds 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Palpitations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Conserve energy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Digestion slows down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Feel sick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Body needs to be light for speed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Dump non-essential weight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Urge to go to toilet!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Need energy from glucose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Rapid use of blood glucose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Dry mouth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hlink"/>
                          </a:solidFill>
                          <a:effectLst>
                            <a:outerShdw blurRad="38100" dist="38100" dir="2700000" algn="tl">
                              <a:srgbClr val="000000"/>
                            </a:outerShdw>
                          </a:effectLst>
                          <a:latin typeface="Tahoma" pitchFamily="34" charset="0"/>
                        </a:rPr>
                        <a:t>Brain on high alert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a:ln>
                            <a:noFill/>
                          </a:ln>
                          <a:solidFill>
                            <a:schemeClr val="tx1"/>
                          </a:solidFill>
                          <a:effectLst>
                            <a:outerShdw blurRad="38100" dist="38100" dir="2700000" algn="tl">
                              <a:srgbClr val="000000"/>
                            </a:outerShdw>
                          </a:effectLst>
                          <a:latin typeface="Tahoma" pitchFamily="34" charset="0"/>
                        </a:rPr>
                        <a:t>Emotional response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GB" sz="2400" b="0" i="0" u="none" strike="noStrike" cap="none" normalizeH="0" baseline="0" dirty="0">
                          <a:ln>
                            <a:noFill/>
                          </a:ln>
                          <a:solidFill>
                            <a:srgbClr val="7030A0"/>
                          </a:solidFill>
                          <a:effectLst>
                            <a:outerShdw blurRad="38100" dist="38100" dir="2700000" algn="tl">
                              <a:srgbClr val="000000"/>
                            </a:outerShdw>
                          </a:effectLst>
                          <a:latin typeface="Tahoma" pitchFamily="34" charset="0"/>
                        </a:rPr>
                        <a:t>Tearful/angry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5"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JYHS Logo Purpl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091C299-CFE1-4555-873B-C610DF6B6BE8}"/>
              </a:ext>
            </a:extLst>
          </p:cNvPr>
          <p:cNvSpPr>
            <a:spLocks noGrp="1" noChangeArrowheads="1"/>
          </p:cNvSpPr>
          <p:nvPr>
            <p:ph type="title"/>
          </p:nvPr>
        </p:nvSpPr>
        <p:spPr/>
        <p:txBody>
          <a:bodyPr/>
          <a:lstStyle/>
          <a:p>
            <a:pPr algn="ctr" eaLnBrk="1" hangingPunct="1">
              <a:defRPr/>
            </a:pPr>
            <a:r>
              <a:rPr lang="en-GB" b="1" dirty="0">
                <a:solidFill>
                  <a:srgbClr val="7030A0"/>
                </a:solidFill>
              </a:rPr>
              <a:t>Physical effects</a:t>
            </a:r>
          </a:p>
        </p:txBody>
      </p:sp>
      <p:sp>
        <p:nvSpPr>
          <p:cNvPr id="26627" name="Rectangle 3">
            <a:extLst>
              <a:ext uri="{FF2B5EF4-FFF2-40B4-BE49-F238E27FC236}">
                <a16:creationId xmlns:a16="http://schemas.microsoft.com/office/drawing/2014/main" id="{84881B56-7C59-4327-A128-BCEB9DE9D4F7}"/>
              </a:ext>
            </a:extLst>
          </p:cNvPr>
          <p:cNvSpPr>
            <a:spLocks noGrp="1" noChangeArrowheads="1"/>
          </p:cNvSpPr>
          <p:nvPr>
            <p:ph sz="half" idx="1"/>
          </p:nvPr>
        </p:nvSpPr>
        <p:spPr/>
        <p:txBody>
          <a:bodyPr/>
          <a:lstStyle/>
          <a:p>
            <a:pPr eaLnBrk="1" hangingPunct="1">
              <a:lnSpc>
                <a:spcPct val="90000"/>
              </a:lnSpc>
              <a:defRPr/>
            </a:pPr>
            <a:r>
              <a:rPr lang="en-GB" dirty="0"/>
              <a:t>Rapid, uneven heartbeat</a:t>
            </a:r>
          </a:p>
          <a:p>
            <a:pPr eaLnBrk="1" hangingPunct="1">
              <a:lnSpc>
                <a:spcPct val="90000"/>
              </a:lnSpc>
              <a:defRPr/>
            </a:pPr>
            <a:r>
              <a:rPr lang="en-GB" dirty="0"/>
              <a:t>Chest pain</a:t>
            </a:r>
          </a:p>
          <a:p>
            <a:pPr eaLnBrk="1" hangingPunct="1">
              <a:lnSpc>
                <a:spcPct val="90000"/>
              </a:lnSpc>
              <a:defRPr/>
            </a:pPr>
            <a:r>
              <a:rPr lang="en-GB" dirty="0"/>
              <a:t>Over-breathing/ breathlessness</a:t>
            </a:r>
          </a:p>
          <a:p>
            <a:pPr eaLnBrk="1" hangingPunct="1">
              <a:lnSpc>
                <a:spcPct val="90000"/>
              </a:lnSpc>
              <a:defRPr/>
            </a:pPr>
            <a:r>
              <a:rPr lang="en-GB" dirty="0"/>
              <a:t>Dizziness</a:t>
            </a:r>
          </a:p>
          <a:p>
            <a:pPr eaLnBrk="1" hangingPunct="1">
              <a:lnSpc>
                <a:spcPct val="90000"/>
              </a:lnSpc>
              <a:defRPr/>
            </a:pPr>
            <a:r>
              <a:rPr lang="en-GB" dirty="0"/>
              <a:t>Headaches</a:t>
            </a:r>
          </a:p>
          <a:p>
            <a:pPr eaLnBrk="1" hangingPunct="1">
              <a:lnSpc>
                <a:spcPct val="90000"/>
              </a:lnSpc>
              <a:defRPr/>
            </a:pPr>
            <a:r>
              <a:rPr lang="en-GB" dirty="0"/>
              <a:t>Sweating and hot flushes</a:t>
            </a:r>
          </a:p>
          <a:p>
            <a:pPr eaLnBrk="1" hangingPunct="1">
              <a:lnSpc>
                <a:spcPct val="90000"/>
              </a:lnSpc>
              <a:defRPr/>
            </a:pPr>
            <a:endParaRPr lang="en-GB" dirty="0"/>
          </a:p>
          <a:p>
            <a:pPr eaLnBrk="1" hangingPunct="1">
              <a:lnSpc>
                <a:spcPct val="90000"/>
              </a:lnSpc>
              <a:defRPr/>
            </a:pPr>
            <a:endParaRPr lang="en-GB" dirty="0"/>
          </a:p>
        </p:txBody>
      </p:sp>
      <p:sp>
        <p:nvSpPr>
          <p:cNvPr id="26628" name="Rectangle 4">
            <a:extLst>
              <a:ext uri="{FF2B5EF4-FFF2-40B4-BE49-F238E27FC236}">
                <a16:creationId xmlns:a16="http://schemas.microsoft.com/office/drawing/2014/main" id="{D0840E20-CD82-4394-96B2-D0065EB8DAB1}"/>
              </a:ext>
            </a:extLst>
          </p:cNvPr>
          <p:cNvSpPr>
            <a:spLocks noGrp="1" noChangeArrowheads="1"/>
          </p:cNvSpPr>
          <p:nvPr>
            <p:ph sz="half" idx="2"/>
          </p:nvPr>
        </p:nvSpPr>
        <p:spPr/>
        <p:txBody>
          <a:bodyPr/>
          <a:lstStyle/>
          <a:p>
            <a:pPr eaLnBrk="1" hangingPunct="1">
              <a:lnSpc>
                <a:spcPct val="90000"/>
              </a:lnSpc>
              <a:defRPr/>
            </a:pPr>
            <a:r>
              <a:rPr lang="en-GB" dirty="0"/>
              <a:t>Tingling / numbness</a:t>
            </a:r>
          </a:p>
          <a:p>
            <a:pPr eaLnBrk="1" hangingPunct="1">
              <a:lnSpc>
                <a:spcPct val="90000"/>
              </a:lnSpc>
              <a:defRPr/>
            </a:pPr>
            <a:r>
              <a:rPr lang="en-GB" dirty="0"/>
              <a:t>Choking sensations</a:t>
            </a:r>
          </a:p>
          <a:p>
            <a:pPr eaLnBrk="1" hangingPunct="1">
              <a:lnSpc>
                <a:spcPct val="90000"/>
              </a:lnSpc>
              <a:defRPr/>
            </a:pPr>
            <a:r>
              <a:rPr lang="en-GB" dirty="0"/>
              <a:t>Dry mouth</a:t>
            </a:r>
          </a:p>
          <a:p>
            <a:pPr eaLnBrk="1" hangingPunct="1">
              <a:lnSpc>
                <a:spcPct val="90000"/>
              </a:lnSpc>
              <a:defRPr/>
            </a:pPr>
            <a:r>
              <a:rPr lang="en-GB" dirty="0"/>
              <a:t>Nausea, vomiting and diarrhoea</a:t>
            </a:r>
          </a:p>
          <a:p>
            <a:pPr eaLnBrk="1" hangingPunct="1">
              <a:lnSpc>
                <a:spcPct val="90000"/>
              </a:lnSpc>
              <a:defRPr/>
            </a:pPr>
            <a:r>
              <a:rPr lang="en-GB" dirty="0"/>
              <a:t>Muscle aches and pains</a:t>
            </a:r>
          </a:p>
          <a:p>
            <a:pPr eaLnBrk="1" hangingPunct="1">
              <a:lnSpc>
                <a:spcPct val="90000"/>
              </a:lnSpc>
              <a:defRPr/>
            </a:pPr>
            <a:r>
              <a:rPr lang="en-GB" dirty="0"/>
              <a:t>Restlessness, tremors and shaking</a:t>
            </a:r>
          </a:p>
          <a:p>
            <a:pPr eaLnBrk="1" hangingPunct="1">
              <a:lnSpc>
                <a:spcPct val="90000"/>
              </a:lnSpc>
              <a:defRPr/>
            </a:pPr>
            <a:endParaRPr lang="en-GB" dirty="0"/>
          </a:p>
          <a:p>
            <a:pPr eaLnBrk="1" hangingPunct="1">
              <a:lnSpc>
                <a:spcPct val="90000"/>
              </a:lnSpc>
              <a:defRPr/>
            </a:pPr>
            <a:endParaRPr lang="en-GB" dirty="0"/>
          </a:p>
        </p:txBody>
      </p:sp>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05E32F0-C4B3-41F0-AADA-C1AF35F57F11}"/>
              </a:ext>
            </a:extLst>
          </p:cNvPr>
          <p:cNvSpPr>
            <a:spLocks noGrp="1" noChangeArrowheads="1"/>
          </p:cNvSpPr>
          <p:nvPr>
            <p:ph type="title"/>
          </p:nvPr>
        </p:nvSpPr>
        <p:spPr>
          <a:xfrm>
            <a:off x="1043608" y="365126"/>
            <a:ext cx="7471742" cy="1325563"/>
          </a:xfrm>
        </p:spPr>
        <p:txBody>
          <a:bodyPr/>
          <a:lstStyle/>
          <a:p>
            <a:pPr eaLnBrk="1" hangingPunct="1">
              <a:defRPr/>
            </a:pPr>
            <a:r>
              <a:rPr lang="en-GB" sz="4000" b="1" dirty="0">
                <a:solidFill>
                  <a:srgbClr val="7030A0"/>
                </a:solidFill>
              </a:rPr>
              <a:t>Psychological &amp; Behavioural effects</a:t>
            </a:r>
          </a:p>
        </p:txBody>
      </p:sp>
      <p:sp>
        <p:nvSpPr>
          <p:cNvPr id="28676" name="Rectangle 4">
            <a:extLst>
              <a:ext uri="{FF2B5EF4-FFF2-40B4-BE49-F238E27FC236}">
                <a16:creationId xmlns:a16="http://schemas.microsoft.com/office/drawing/2014/main" id="{209A5213-E29A-466F-8A2F-F4C0EC20C5EE}"/>
              </a:ext>
            </a:extLst>
          </p:cNvPr>
          <p:cNvSpPr>
            <a:spLocks noGrp="1" noChangeArrowheads="1"/>
          </p:cNvSpPr>
          <p:nvPr>
            <p:ph sz="half" idx="1"/>
          </p:nvPr>
        </p:nvSpPr>
        <p:spPr/>
        <p:txBody>
          <a:bodyPr>
            <a:normAutofit fontScale="92500" lnSpcReduction="10000"/>
          </a:bodyPr>
          <a:lstStyle/>
          <a:p>
            <a:pPr eaLnBrk="1" hangingPunct="1">
              <a:lnSpc>
                <a:spcPct val="90000"/>
              </a:lnSpc>
              <a:defRPr/>
            </a:pPr>
            <a:r>
              <a:rPr lang="en-GB" dirty="0"/>
              <a:t>Worrying</a:t>
            </a:r>
          </a:p>
          <a:p>
            <a:pPr eaLnBrk="1" hangingPunct="1">
              <a:lnSpc>
                <a:spcPct val="90000"/>
              </a:lnSpc>
              <a:defRPr/>
            </a:pPr>
            <a:r>
              <a:rPr lang="en-GB" dirty="0"/>
              <a:t>Mind racing/going blank</a:t>
            </a:r>
          </a:p>
          <a:p>
            <a:pPr eaLnBrk="1" hangingPunct="1">
              <a:lnSpc>
                <a:spcPct val="90000"/>
              </a:lnSpc>
              <a:defRPr/>
            </a:pPr>
            <a:r>
              <a:rPr lang="en-GB" dirty="0"/>
              <a:t>Poor concentration/memory</a:t>
            </a:r>
          </a:p>
          <a:p>
            <a:pPr eaLnBrk="1" hangingPunct="1">
              <a:lnSpc>
                <a:spcPct val="90000"/>
              </a:lnSpc>
              <a:defRPr/>
            </a:pPr>
            <a:r>
              <a:rPr lang="en-GB" dirty="0"/>
              <a:t>Indecisive</a:t>
            </a:r>
          </a:p>
          <a:p>
            <a:pPr eaLnBrk="1" hangingPunct="1">
              <a:lnSpc>
                <a:spcPct val="90000"/>
              </a:lnSpc>
              <a:defRPr/>
            </a:pPr>
            <a:r>
              <a:rPr lang="en-GB" dirty="0"/>
              <a:t>Irritability, impatience, anger</a:t>
            </a:r>
          </a:p>
          <a:p>
            <a:pPr eaLnBrk="1" hangingPunct="1">
              <a:lnSpc>
                <a:spcPct val="90000"/>
              </a:lnSpc>
              <a:defRPr/>
            </a:pPr>
            <a:r>
              <a:rPr lang="en-GB" dirty="0"/>
              <a:t>Confusion</a:t>
            </a:r>
          </a:p>
          <a:p>
            <a:pPr eaLnBrk="1" hangingPunct="1">
              <a:lnSpc>
                <a:spcPct val="90000"/>
              </a:lnSpc>
              <a:defRPr/>
            </a:pPr>
            <a:r>
              <a:rPr lang="en-GB" dirty="0"/>
              <a:t>Restlessness</a:t>
            </a:r>
          </a:p>
          <a:p>
            <a:pPr eaLnBrk="1" hangingPunct="1">
              <a:lnSpc>
                <a:spcPct val="90000"/>
              </a:lnSpc>
              <a:defRPr/>
            </a:pPr>
            <a:r>
              <a:rPr lang="en-GB" dirty="0"/>
              <a:t>Sleep disturbance</a:t>
            </a:r>
          </a:p>
        </p:txBody>
      </p:sp>
      <p:sp>
        <p:nvSpPr>
          <p:cNvPr id="28677" name="Rectangle 5">
            <a:extLst>
              <a:ext uri="{FF2B5EF4-FFF2-40B4-BE49-F238E27FC236}">
                <a16:creationId xmlns:a16="http://schemas.microsoft.com/office/drawing/2014/main" id="{B0235437-F5BD-430F-B4BB-F572D3A51F82}"/>
              </a:ext>
            </a:extLst>
          </p:cNvPr>
          <p:cNvSpPr>
            <a:spLocks noGrp="1" noChangeArrowheads="1"/>
          </p:cNvSpPr>
          <p:nvPr>
            <p:ph sz="half" idx="2"/>
          </p:nvPr>
        </p:nvSpPr>
        <p:spPr/>
        <p:txBody>
          <a:bodyPr>
            <a:normAutofit fontScale="92500" lnSpcReduction="10000"/>
          </a:bodyPr>
          <a:lstStyle/>
          <a:p>
            <a:pPr eaLnBrk="1" hangingPunct="1">
              <a:lnSpc>
                <a:spcPct val="90000"/>
              </a:lnSpc>
              <a:defRPr/>
            </a:pPr>
            <a:r>
              <a:rPr lang="en-GB" dirty="0"/>
              <a:t>Avoidance of situations</a:t>
            </a:r>
          </a:p>
          <a:p>
            <a:pPr eaLnBrk="1" hangingPunct="1">
              <a:lnSpc>
                <a:spcPct val="90000"/>
              </a:lnSpc>
              <a:defRPr/>
            </a:pPr>
            <a:r>
              <a:rPr lang="en-GB" dirty="0"/>
              <a:t>Obsessive/compulsive behaviour</a:t>
            </a:r>
          </a:p>
          <a:p>
            <a:pPr eaLnBrk="1" hangingPunct="1">
              <a:lnSpc>
                <a:spcPct val="90000"/>
              </a:lnSpc>
              <a:defRPr/>
            </a:pPr>
            <a:r>
              <a:rPr lang="en-GB" dirty="0"/>
              <a:t>Discomfort in social situations</a:t>
            </a:r>
          </a:p>
          <a:p>
            <a:pPr eaLnBrk="1" hangingPunct="1">
              <a:lnSpc>
                <a:spcPct val="90000"/>
              </a:lnSpc>
              <a:defRPr/>
            </a:pPr>
            <a:r>
              <a:rPr lang="en-GB" dirty="0"/>
              <a:t>Phobic behaviour</a:t>
            </a:r>
          </a:p>
          <a:p>
            <a:pPr eaLnBrk="1" hangingPunct="1">
              <a:lnSpc>
                <a:spcPct val="90000"/>
              </a:lnSpc>
              <a:buFontTx/>
              <a:buNone/>
              <a:defRPr/>
            </a:pPr>
            <a:endParaRPr lang="en-GB" dirty="0"/>
          </a:p>
        </p:txBody>
      </p:sp>
      <p:pic>
        <p:nvPicPr>
          <p:cNvPr id="6"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JYHS Logo Purp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F0ED5F4-D45B-407F-A0C6-1C9FA1AC6920}"/>
              </a:ext>
            </a:extLst>
          </p:cNvPr>
          <p:cNvSpPr>
            <a:spLocks noGrp="1" noChangeArrowheads="1"/>
          </p:cNvSpPr>
          <p:nvPr>
            <p:ph type="title"/>
          </p:nvPr>
        </p:nvSpPr>
        <p:spPr/>
        <p:txBody>
          <a:bodyPr/>
          <a:lstStyle/>
          <a:p>
            <a:pPr eaLnBrk="1" hangingPunct="1">
              <a:defRPr/>
            </a:pPr>
            <a:r>
              <a:rPr lang="en-GB"/>
              <a:t>		</a:t>
            </a:r>
          </a:p>
        </p:txBody>
      </p:sp>
      <p:pic>
        <p:nvPicPr>
          <p:cNvPr id="14340" name="Picture 60" descr="MC900437986[1]">
            <a:extLst>
              <a:ext uri="{FF2B5EF4-FFF2-40B4-BE49-F238E27FC236}">
                <a16:creationId xmlns:a16="http://schemas.microsoft.com/office/drawing/2014/main" id="{1DF3B817-4080-4762-8E05-F192A495781E}"/>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329238" y="1423988"/>
            <a:ext cx="1835150" cy="1231900"/>
          </a:xfrm>
          <a:noFill/>
          <a:extLst>
            <a:ext uri="{909E8E84-426E-40DD-AFC4-6F175D3DCCD1}">
              <a14:hiddenFill xmlns:a14="http://schemas.microsoft.com/office/drawing/2010/main">
                <a:solidFill>
                  <a:srgbClr val="FFFFFF"/>
                </a:solidFill>
              </a14:hiddenFill>
            </a:ext>
          </a:extLst>
        </p:spPr>
      </p:pic>
      <p:pic>
        <p:nvPicPr>
          <p:cNvPr id="14343" name="Picture 61" descr="MC900390952[1]">
            <a:extLst>
              <a:ext uri="{FF2B5EF4-FFF2-40B4-BE49-F238E27FC236}">
                <a16:creationId xmlns:a16="http://schemas.microsoft.com/office/drawing/2014/main" id="{2C0820EE-E280-406B-B3C0-AB499B01BDA5}"/>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187450" y="4221163"/>
            <a:ext cx="1817688" cy="1673225"/>
          </a:xfrm>
          <a:noFill/>
          <a:extLst>
            <a:ext uri="{909E8E84-426E-40DD-AFC4-6F175D3DCCD1}">
              <a14:hiddenFill xmlns:a14="http://schemas.microsoft.com/office/drawing/2010/main">
                <a:solidFill>
                  <a:srgbClr val="FFFFFF"/>
                </a:solidFill>
              </a14:hiddenFill>
            </a:ext>
          </a:extLst>
        </p:spPr>
      </p:pic>
      <p:sp>
        <p:nvSpPr>
          <p:cNvPr id="14341" name="Text Box 55">
            <a:extLst>
              <a:ext uri="{FF2B5EF4-FFF2-40B4-BE49-F238E27FC236}">
                <a16:creationId xmlns:a16="http://schemas.microsoft.com/office/drawing/2014/main" id="{C2CC7171-EDA5-4577-9812-29821D863130}"/>
              </a:ext>
            </a:extLst>
          </p:cNvPr>
          <p:cNvSpPr txBox="1">
            <a:spLocks noChangeArrowheads="1"/>
          </p:cNvSpPr>
          <p:nvPr/>
        </p:nvSpPr>
        <p:spPr bwMode="auto">
          <a:xfrm>
            <a:off x="539750" y="404813"/>
            <a:ext cx="8064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endParaRPr lang="en-GB" altLang="en-US" sz="1800"/>
          </a:p>
        </p:txBody>
      </p:sp>
      <p:sp>
        <p:nvSpPr>
          <p:cNvPr id="14342" name="Text Box 56">
            <a:extLst>
              <a:ext uri="{FF2B5EF4-FFF2-40B4-BE49-F238E27FC236}">
                <a16:creationId xmlns:a16="http://schemas.microsoft.com/office/drawing/2014/main" id="{35F3D0D8-383A-4788-97C3-95D42ECFDCAD}"/>
              </a:ext>
            </a:extLst>
          </p:cNvPr>
          <p:cNvSpPr txBox="1">
            <a:spLocks noChangeArrowheads="1"/>
          </p:cNvSpPr>
          <p:nvPr/>
        </p:nvSpPr>
        <p:spPr bwMode="auto">
          <a:xfrm>
            <a:off x="1187450" y="404813"/>
            <a:ext cx="73453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120000"/>
              <a:buChar char="•"/>
              <a:defRPr sz="3200">
                <a:solidFill>
                  <a:schemeClr val="tx1"/>
                </a:solidFill>
                <a:latin typeface="Tahoma" panose="020B0604030504040204" pitchFamily="34" charset="0"/>
              </a:defRPr>
            </a:lvl1pPr>
            <a:lvl2pPr marL="742950" indent="-285750" eaLnBrk="0" hangingPunct="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120000"/>
              <a:buChar char="•"/>
              <a:defRPr sz="2400">
                <a:solidFill>
                  <a:schemeClr val="tx1"/>
                </a:solidFill>
                <a:latin typeface="Tahoma" panose="020B0604030504040204" pitchFamily="34" charset="0"/>
              </a:defRPr>
            </a:lvl3pPr>
            <a:lvl4pPr marL="1600200" indent="-228600" eaLnBrk="0" hangingPunct="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50000"/>
              </a:spcBef>
              <a:buClrTx/>
              <a:buSzTx/>
              <a:buFontTx/>
              <a:buNone/>
            </a:pPr>
            <a:r>
              <a:rPr lang="en-GB" altLang="en-US" sz="3600" b="1" dirty="0">
                <a:solidFill>
                  <a:srgbClr val="7030A0"/>
                </a:solidFill>
              </a:rPr>
              <a:t>What </a:t>
            </a:r>
            <a:r>
              <a:rPr lang="en-GB" altLang="en-US" sz="3600" b="1" dirty="0" smtClean="0">
                <a:solidFill>
                  <a:srgbClr val="7030A0"/>
                </a:solidFill>
              </a:rPr>
              <a:t>coping mechanisms do you have as adults?</a:t>
            </a:r>
            <a:endParaRPr lang="en-GB" altLang="en-US" sz="3600" b="1" dirty="0">
              <a:solidFill>
                <a:srgbClr val="7030A0"/>
              </a:solidFill>
            </a:endParaRPr>
          </a:p>
        </p:txBody>
      </p:sp>
      <p:pic>
        <p:nvPicPr>
          <p:cNvPr id="14344" name="Picture 63" descr="MM900356586[1]">
            <a:extLst>
              <a:ext uri="{FF2B5EF4-FFF2-40B4-BE49-F238E27FC236}">
                <a16:creationId xmlns:a16="http://schemas.microsoft.com/office/drawing/2014/main" id="{8391B77D-CDCB-4AA4-A174-E25AC2D2D21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965582" y="3471862"/>
            <a:ext cx="1800225"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64" descr="MC900389178[1]">
            <a:extLst>
              <a:ext uri="{FF2B5EF4-FFF2-40B4-BE49-F238E27FC236}">
                <a16:creationId xmlns:a16="http://schemas.microsoft.com/office/drawing/2014/main" id="{2DB17D60-3D8F-4810-B19F-250A9AF1E6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5549" y="2330999"/>
            <a:ext cx="2753047" cy="196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65" descr="MM900336366[1]">
            <a:extLst>
              <a:ext uri="{FF2B5EF4-FFF2-40B4-BE49-F238E27FC236}">
                <a16:creationId xmlns:a16="http://schemas.microsoft.com/office/drawing/2014/main" id="{8FA99E95-6678-4E7D-873A-BC82FA98B7F3}"/>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164388" y="2997200"/>
            <a:ext cx="1404937"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67" descr="MC900279654[1]">
            <a:extLst>
              <a:ext uri="{FF2B5EF4-FFF2-40B4-BE49-F238E27FC236}">
                <a16:creationId xmlns:a16="http://schemas.microsoft.com/office/drawing/2014/main" id="{521AB709-37E7-429A-9331-55595C5DBC9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52343" y="4507052"/>
            <a:ext cx="1814513"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a:extLst>
              <a:ext uri="{FF2B5EF4-FFF2-40B4-BE49-F238E27FC236}">
                <a16:creationId xmlns:a16="http://schemas.microsoft.com/office/drawing/2014/main" id="{20D97EB1-B79C-DF42-A910-1F2C91AE36A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6423253"/>
            <a:ext cx="91440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JYHS Logo Purple.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6147" y="144279"/>
            <a:ext cx="979305" cy="106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318</TotalTime>
  <Words>815</Words>
  <Application>Microsoft Office PowerPoint</Application>
  <PresentationFormat>On-screen Show (4:3)</PresentationFormat>
  <Paragraphs>129</Paragraphs>
  <Slides>18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Tahoma</vt:lpstr>
      <vt:lpstr>Times New Roman</vt:lpstr>
      <vt:lpstr>wf_segoe-ui_light</vt:lpstr>
      <vt:lpstr>Office Theme</vt:lpstr>
      <vt:lpstr>Stress Busters!</vt:lpstr>
      <vt:lpstr>What is Stress?</vt:lpstr>
      <vt:lpstr>Shaky Person</vt:lpstr>
      <vt:lpstr>Anxiety: Fight or Flight?</vt:lpstr>
      <vt:lpstr>Not so helpful when…</vt:lpstr>
      <vt:lpstr>Physiological response</vt:lpstr>
      <vt:lpstr>Physical effects</vt:lpstr>
      <vt:lpstr>Psychological &amp; Behavioural effects</vt:lpstr>
      <vt:lpstr>  </vt:lpstr>
      <vt:lpstr>PowerPoint Presentation</vt:lpstr>
      <vt:lpstr>Positive Coping Strategies</vt:lpstr>
      <vt:lpstr>Positive Coping Strategies</vt:lpstr>
      <vt:lpstr>Positive Coping Strategies</vt:lpstr>
      <vt:lpstr>Time management tips to reduce stress</vt:lpstr>
      <vt:lpstr>Reduce stress by improving emotional intelligence</vt:lpstr>
      <vt:lpstr>What one thing will you change when managing stress with your young person? </vt:lpstr>
      <vt:lpstr>Here is what they have told us… </vt:lpstr>
      <vt:lpstr>S.M.I.L.E. – Counselling (Supported Motivated Inspired Leading to Self Improvement Empowered)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Jannetta</dc:creator>
  <cp:lastModifiedBy>Mrs Russell</cp:lastModifiedBy>
  <cp:revision>36</cp:revision>
  <dcterms:created xsi:type="dcterms:W3CDTF">1601-01-01T00:00:00Z</dcterms:created>
  <dcterms:modified xsi:type="dcterms:W3CDTF">2020-12-14T08:10:15Z</dcterms:modified>
</cp:coreProperties>
</file>